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35"/>
  </p:notesMasterIdLst>
  <p:handoutMasterIdLst>
    <p:handoutMasterId r:id="rId36"/>
  </p:handoutMasterIdLst>
  <p:sldIdLst>
    <p:sldId id="330" r:id="rId5"/>
    <p:sldId id="328" r:id="rId6"/>
    <p:sldId id="358" r:id="rId7"/>
    <p:sldId id="357" r:id="rId8"/>
    <p:sldId id="359" r:id="rId9"/>
    <p:sldId id="355" r:id="rId10"/>
    <p:sldId id="356" r:id="rId11"/>
    <p:sldId id="382" r:id="rId12"/>
    <p:sldId id="361" r:id="rId13"/>
    <p:sldId id="375" r:id="rId14"/>
    <p:sldId id="376" r:id="rId15"/>
    <p:sldId id="373" r:id="rId16"/>
    <p:sldId id="350" r:id="rId17"/>
    <p:sldId id="362" r:id="rId18"/>
    <p:sldId id="377" r:id="rId19"/>
    <p:sldId id="363" r:id="rId20"/>
    <p:sldId id="378" r:id="rId21"/>
    <p:sldId id="364" r:id="rId22"/>
    <p:sldId id="366" r:id="rId23"/>
    <p:sldId id="367" r:id="rId24"/>
    <p:sldId id="379" r:id="rId25"/>
    <p:sldId id="374" r:id="rId26"/>
    <p:sldId id="368" r:id="rId27"/>
    <p:sldId id="370" r:id="rId28"/>
    <p:sldId id="365" r:id="rId29"/>
    <p:sldId id="380" r:id="rId30"/>
    <p:sldId id="369" r:id="rId31"/>
    <p:sldId id="381" r:id="rId32"/>
    <p:sldId id="372" r:id="rId33"/>
    <p:sldId id="360" r:id="rId34"/>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3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A90"/>
    <a:srgbClr val="5B616B"/>
    <a:srgbClr val="A12854"/>
    <a:srgbClr val="F6F3EE"/>
    <a:srgbClr val="264A64"/>
    <a:srgbClr val="E29F4D"/>
    <a:srgbClr val="63BAB0"/>
    <a:srgbClr val="F9E585"/>
    <a:srgbClr val="112E51"/>
    <a:srgbClr val="3333FF"/>
  </p:clrMru>
  <p:extLst>
    <p:ext uri="{E76CE94A-603C-4142-B9EB-6D1370010A27}">
      <p14:discardImageEditData xmlns:p14="http://schemas.microsoft.com/office/powerpoint/2010/main" val="1"/>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50" autoAdjust="0"/>
    <p:restoredTop sz="85991" autoAdjust="0"/>
  </p:normalViewPr>
  <p:slideViewPr>
    <p:cSldViewPr snapToObjects="1">
      <p:cViewPr varScale="1">
        <p:scale>
          <a:sx n="99" d="100"/>
          <a:sy n="99" d="100"/>
        </p:scale>
        <p:origin x="2040" y="84"/>
      </p:cViewPr>
      <p:guideLst>
        <p:guide orient="horz" pos="2064"/>
        <p:guide pos="576"/>
        <p:guide pos="432"/>
      </p:guideLst>
    </p:cSldViewPr>
  </p:slideViewPr>
  <p:notesTextViewPr>
    <p:cViewPr>
      <p:scale>
        <a:sx n="3" d="2"/>
        <a:sy n="3" d="2"/>
      </p:scale>
      <p:origin x="0" y="0"/>
    </p:cViewPr>
  </p:notesTextViewPr>
  <p:sorterViewPr>
    <p:cViewPr>
      <p:scale>
        <a:sx n="66" d="100"/>
        <a:sy n="66" d="100"/>
      </p:scale>
      <p:origin x="0" y="0"/>
    </p:cViewPr>
  </p:sorterViewPr>
  <p:notesViewPr>
    <p:cSldViewPr snapToObjects="1">
      <p:cViewPr varScale="1">
        <p:scale>
          <a:sx n="86" d="100"/>
          <a:sy n="86" d="100"/>
        </p:scale>
        <p:origin x="3822"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64D9E48-5E7F-D24C-87D5-695B18367D24}" type="datetimeFigureOut">
              <a:rPr lang="en-US" smtClean="0"/>
              <a:t>10/22/2020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6CB10C2-C6DD-5A4A-BF1B-B012B8BA4284}" type="slidenum">
              <a:rPr lang="en-US" smtClean="0"/>
              <a:t>‹#›</a:t>
            </a:fld>
            <a:endParaRPr lang="en-US" dirty="0"/>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86357CE-B3EB-1B4A-84E5-C1E2DF427ABD}" type="datetimeFigureOut">
              <a:rPr lang="en-US" smtClean="0"/>
              <a:t>10/22/2020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24A558B-E4E9-A94A-B9C1-029E46A76ABA}" type="slidenum">
              <a:rPr lang="en-US" smtClean="0"/>
              <a:t>‹#›</a:t>
            </a:fld>
            <a:endParaRPr lang="en-US" dirty="0"/>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Introductory Slide.</a:t>
            </a:r>
          </a:p>
          <a:p>
            <a:endParaRPr lang="en-US" dirty="0"/>
          </a:p>
          <a:p>
            <a:r>
              <a:rPr lang="en-US" dirty="0"/>
              <a:t>This presentation outlines regulation updates in the Technical Corrections Final Rule.  The rule explains amendments or removal of regulations.  We encourage you to review the published regulation in its entirety, including the preamble and response to comments.</a:t>
            </a:r>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a:t>
            </a:fld>
            <a:endParaRPr lang="en-US" dirty="0"/>
          </a:p>
        </p:txBody>
      </p:sp>
    </p:spTree>
    <p:extLst>
      <p:ext uri="{BB962C8B-B14F-4D97-AF65-F5344CB8AC3E}">
        <p14:creationId xmlns:p14="http://schemas.microsoft.com/office/powerpoint/2010/main" val="3123559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dirty="0"/>
          </a:p>
        </p:txBody>
      </p:sp>
    </p:spTree>
    <p:extLst>
      <p:ext uri="{BB962C8B-B14F-4D97-AF65-F5344CB8AC3E}">
        <p14:creationId xmlns:p14="http://schemas.microsoft.com/office/powerpoint/2010/main" val="1413691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dirty="0"/>
          </a:p>
        </p:txBody>
      </p:sp>
    </p:spTree>
    <p:extLst>
      <p:ext uri="{BB962C8B-B14F-4D97-AF65-F5344CB8AC3E}">
        <p14:creationId xmlns:p14="http://schemas.microsoft.com/office/powerpoint/2010/main" val="41460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Review and Adjustment of Child Support Orders</a:t>
            </a:r>
            <a:br>
              <a:rPr lang="en-US" dirty="0" smtClean="0"/>
            </a:br>
            <a:r>
              <a:rPr lang="en-US" dirty="0" smtClean="0"/>
              <a:t>§ 303.8(b)(7)(ii):</a:t>
            </a:r>
          </a:p>
          <a:p>
            <a:endParaRPr lang="en-US" dirty="0" smtClean="0"/>
          </a:p>
          <a:p>
            <a:r>
              <a:rPr lang="en-US" dirty="0" smtClean="0"/>
              <a:t>OCSE </a:t>
            </a:r>
            <a:r>
              <a:rPr lang="en-US" dirty="0"/>
              <a:t>revises the compliance date for </a:t>
            </a:r>
            <a:r>
              <a:rPr lang="en-US" i="1" dirty="0"/>
              <a:t>Review and adjustment of child support orders</a:t>
            </a:r>
            <a:r>
              <a:rPr lang="en-US" dirty="0"/>
              <a:t> in § 303.8(b)(7)(ii).  The FEM final rule indicates that the compliance date for this Federal requirement is 1 year from the date of publication of the final rule, or December 20, 2017, and if State law changes are needed, the compliance date will be the first day of the second calendar quarter beginning after the close of the first regular session of the State legislature that begins after the effective date of the final rule (January 20, 2017).  </a:t>
            </a:r>
          </a:p>
          <a:p>
            <a:endParaRPr lang="en-US" dirty="0" smtClean="0"/>
          </a:p>
          <a:p>
            <a:r>
              <a:rPr lang="en-US" dirty="0" smtClean="0"/>
              <a:t>This </a:t>
            </a:r>
            <a:r>
              <a:rPr lang="en-US" dirty="0"/>
              <a:t>final rule, amends the compliance date for § 303.8(b)(7)(ii) to add that for those States that consider incarceration to be voluntary unemployment, the compliance date is 1 year after completion of the first quadrennial review of the State’s guidelines that commences more than 1 year after publication of the final rule (December 20, 2016).</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dirty="0"/>
          </a:p>
        </p:txBody>
      </p:sp>
    </p:spTree>
    <p:extLst>
      <p:ext uri="{BB962C8B-B14F-4D97-AF65-F5344CB8AC3E}">
        <p14:creationId xmlns:p14="http://schemas.microsoft.com/office/powerpoint/2010/main" val="3114110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Let’s take a look at the amendments to Case </a:t>
            </a:r>
            <a:r>
              <a:rPr lang="en-US" dirty="0"/>
              <a:t>Closure § 303.11(b</a:t>
            </a:r>
            <a:r>
              <a:rPr lang="en-US" dirty="0" smtClean="0"/>
              <a:t>)(9)(ii):</a:t>
            </a:r>
          </a:p>
          <a:p>
            <a:endParaRPr lang="en-US" dirty="0" smtClean="0"/>
          </a:p>
          <a:p>
            <a:r>
              <a:rPr lang="en-US" dirty="0" smtClean="0"/>
              <a:t>The </a:t>
            </a:r>
            <a:r>
              <a:rPr lang="en-US" dirty="0"/>
              <a:t>final rule adds Social Security Retirement (SSR) to case closure when it is received concurrently with SSI. </a:t>
            </a:r>
            <a:r>
              <a:rPr lang="en-US" dirty="0" smtClean="0"/>
              <a:t> The </a:t>
            </a:r>
            <a:r>
              <a:rPr lang="en-US" dirty="0"/>
              <a:t>rationale for closing </a:t>
            </a:r>
            <a:r>
              <a:rPr lang="en-US" dirty="0" smtClean="0"/>
              <a:t>SSI and concurrent Social </a:t>
            </a:r>
            <a:r>
              <a:rPr lang="en-US" dirty="0"/>
              <a:t>Security Disability Income (SSDI) </a:t>
            </a:r>
            <a:r>
              <a:rPr lang="en-US" dirty="0" smtClean="0"/>
              <a:t>cases, </a:t>
            </a:r>
            <a:r>
              <a:rPr lang="en-US" dirty="0"/>
              <a:t>applies equally to </a:t>
            </a:r>
            <a:r>
              <a:rPr lang="en-US" dirty="0" smtClean="0"/>
              <a:t>SSI and concurrent SSR cases, </a:t>
            </a:r>
            <a:r>
              <a:rPr lang="en-US" dirty="0"/>
              <a:t>because the noncustodial parent meets the low-income means-tested criteria for the SSI program.  The concurrent SSI/SSR noncustodial parent receives no more income than a SSI/SSDI recipient.  SSDI and SSR benefits are related in that SSR benefits take the place of SSDI when an individual reaches retirement age.  Additionally, this provision remains optional, and provides States with the flexibility to close the case when deemed appropriate by the State.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13</a:t>
            </a:fld>
            <a:endParaRPr lang="en-US" dirty="0"/>
          </a:p>
        </p:txBody>
      </p:sp>
    </p:spTree>
    <p:extLst>
      <p:ext uri="{BB962C8B-B14F-4D97-AF65-F5344CB8AC3E}">
        <p14:creationId xmlns:p14="http://schemas.microsoft.com/office/powerpoint/2010/main" val="4539535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Requests for Full Collection Services by the Secretary of the </a:t>
            </a:r>
            <a:r>
              <a:rPr lang="en-US" dirty="0"/>
              <a:t>Treasury § 303.71</a:t>
            </a:r>
            <a:r>
              <a:rPr lang="en-US" dirty="0" smtClean="0"/>
              <a:t>:</a:t>
            </a:r>
          </a:p>
          <a:p>
            <a:endParaRPr lang="en-US" dirty="0" smtClean="0"/>
          </a:p>
          <a:p>
            <a:r>
              <a:rPr lang="en-US" dirty="0" smtClean="0"/>
              <a:t>Originally </a:t>
            </a:r>
            <a:r>
              <a:rPr lang="en-US" dirty="0"/>
              <a:t>promulgated April 14, 1982, this provision allowed States to use the IRS full collection process to collect past due support. </a:t>
            </a:r>
            <a:r>
              <a:rPr lang="en-US" dirty="0" smtClean="0"/>
              <a:t> It allows the IV-D agency to request that a case be sent for full collections after meeting certain criteria and at least $750 in arrears.</a:t>
            </a:r>
            <a:endParaRPr lang="en-US" dirty="0"/>
          </a:p>
          <a:p>
            <a:r>
              <a:rPr lang="en-US" dirty="0" smtClean="0"/>
              <a:t>However</a:t>
            </a:r>
            <a:r>
              <a:rPr lang="en-US" dirty="0"/>
              <a:t>, over the years there has been a decline in the use of this provision, mainly due to other more effective enforcement procedures (such as Federal Tax Refund Offset program). </a:t>
            </a:r>
            <a:r>
              <a:rPr lang="en-US" dirty="0" smtClean="0"/>
              <a:t> Since </a:t>
            </a:r>
            <a:r>
              <a:rPr lang="en-US" dirty="0"/>
              <a:t>the inception of this provision, we have made a number of more effective enforcement procedures available to States.  </a:t>
            </a:r>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dirty="0"/>
          </a:p>
        </p:txBody>
      </p:sp>
    </p:spTree>
    <p:extLst>
      <p:ext uri="{BB962C8B-B14F-4D97-AF65-F5344CB8AC3E}">
        <p14:creationId xmlns:p14="http://schemas.microsoft.com/office/powerpoint/2010/main" val="2465999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Given </a:t>
            </a:r>
            <a:r>
              <a:rPr lang="en-US" dirty="0"/>
              <a:t>that States are no longer widely using this enforcement tool, we are streamlining the regulations by </a:t>
            </a:r>
            <a:r>
              <a:rPr lang="en-US" dirty="0" smtClean="0"/>
              <a:t>removing it.  </a:t>
            </a:r>
            <a:r>
              <a:rPr lang="en-US" dirty="0"/>
              <a:t>However, this provision is statutory, therefore the removal of § 303.71 will not impact a State’s ability to use this </a:t>
            </a:r>
            <a:r>
              <a:rPr lang="en-US" dirty="0" smtClean="0"/>
              <a:t>procedure, </a:t>
            </a:r>
            <a:r>
              <a:rPr lang="en-US" dirty="0"/>
              <a:t>if it so chooses.</a:t>
            </a:r>
          </a:p>
          <a:p>
            <a:r>
              <a:rPr lang="en-US" dirty="0"/>
              <a:t>States may </a:t>
            </a:r>
            <a:r>
              <a:rPr lang="en-US" dirty="0" smtClean="0"/>
              <a:t>contact OCSE at </a:t>
            </a:r>
            <a:r>
              <a:rPr lang="en-US" dirty="0"/>
              <a:t>scollections@acf.hhs.gov for </a:t>
            </a:r>
            <a:r>
              <a:rPr lang="en-US" dirty="0" smtClean="0"/>
              <a:t>guidance, </a:t>
            </a:r>
            <a:r>
              <a:rPr lang="en-US" dirty="0"/>
              <a:t>if they elect to use this provision.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dirty="0"/>
          </a:p>
        </p:txBody>
      </p:sp>
    </p:spTree>
    <p:extLst>
      <p:ext uri="{BB962C8B-B14F-4D97-AF65-F5344CB8AC3E}">
        <p14:creationId xmlns:p14="http://schemas.microsoft.com/office/powerpoint/2010/main" val="2927664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775960" cy="4183380"/>
          </a:xfrm>
        </p:spPr>
        <p:txBody>
          <a:bodyPr/>
          <a:lstStyle/>
          <a:p>
            <a:r>
              <a:rPr lang="en-US" dirty="0"/>
              <a:t>Notes:</a:t>
            </a:r>
          </a:p>
          <a:p>
            <a:endParaRPr lang="en-US" dirty="0" smtClean="0"/>
          </a:p>
          <a:p>
            <a:r>
              <a:rPr lang="en-US" dirty="0" smtClean="0"/>
              <a:t>Applications to use the Courts of the United States to Enforce </a:t>
            </a:r>
            <a:r>
              <a:rPr lang="en-US" dirty="0"/>
              <a:t>Court Orders § </a:t>
            </a:r>
            <a:r>
              <a:rPr lang="en-US" dirty="0" smtClean="0"/>
              <a:t>303.73:</a:t>
            </a:r>
          </a:p>
          <a:p>
            <a:endParaRPr lang="en-US" dirty="0" smtClean="0"/>
          </a:p>
          <a:p>
            <a:r>
              <a:rPr lang="en-US" dirty="0" smtClean="0"/>
              <a:t>This provision, originally </a:t>
            </a:r>
            <a:r>
              <a:rPr lang="en-US" dirty="0"/>
              <a:t>promulgated </a:t>
            </a:r>
            <a:r>
              <a:rPr lang="en-US" dirty="0" smtClean="0"/>
              <a:t>in 1975 was </a:t>
            </a:r>
            <a:r>
              <a:rPr lang="en-US" dirty="0"/>
              <a:t>needed to enforce interstate orders, it involves a State seeking to use the Federal courts to enforce a child support order against an absent parent in another State, by applying to the Secretary for permission to use a United States district court </a:t>
            </a:r>
            <a:r>
              <a:rPr lang="en-US" dirty="0" smtClean="0"/>
              <a:t>to enforce support orders across States.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Since then, the Uniform Interstate Family Support Act also</a:t>
            </a:r>
            <a:r>
              <a:rPr lang="en-US" baseline="0" dirty="0" smtClean="0"/>
              <a:t> known as UIFSA, has reduced the need to use </a:t>
            </a:r>
            <a:r>
              <a:rPr lang="en-US" dirty="0" smtClean="0"/>
              <a:t>§ 303.73.</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16</a:t>
            </a:fld>
            <a:endParaRPr lang="en-US" dirty="0"/>
          </a:p>
        </p:txBody>
      </p:sp>
    </p:spTree>
    <p:extLst>
      <p:ext uri="{BB962C8B-B14F-4D97-AF65-F5344CB8AC3E}">
        <p14:creationId xmlns:p14="http://schemas.microsoft.com/office/powerpoint/2010/main" val="8554142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775960" cy="4183380"/>
          </a:xfrm>
        </p:spPr>
        <p:txBody>
          <a:bodyPr/>
          <a:lstStyle/>
          <a:p>
            <a:r>
              <a:rPr lang="en-US" dirty="0"/>
              <a:t>Notes:</a:t>
            </a:r>
          </a:p>
          <a:p>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UIFSA 2008 officially adopted as of September 30, 2008 by the National Conference of Commissioners on Uniform State Laws</a:t>
            </a:r>
            <a:r>
              <a:rPr lang="en-US" baseline="0" dirty="0" smtClean="0"/>
              <a:t> </a:t>
            </a:r>
            <a:r>
              <a:rPr lang="en-US" dirty="0" smtClean="0"/>
              <a:t>has been in effect for all States. </a:t>
            </a:r>
          </a:p>
          <a:p>
            <a:r>
              <a:rPr lang="en-US" dirty="0" smtClean="0"/>
              <a:t>The</a:t>
            </a:r>
            <a:r>
              <a:rPr lang="en-US" baseline="0" dirty="0" smtClean="0"/>
              <a:t> UIFSA law, </a:t>
            </a:r>
            <a:r>
              <a:rPr lang="en-US" dirty="0" smtClean="0"/>
              <a:t>made </a:t>
            </a:r>
            <a:r>
              <a:rPr lang="en-US" dirty="0"/>
              <a:t>the requirements in this provision </a:t>
            </a:r>
            <a:r>
              <a:rPr lang="en-US" dirty="0" smtClean="0"/>
              <a:t>obsolete </a:t>
            </a:r>
            <a:r>
              <a:rPr lang="en-US" dirty="0"/>
              <a:t>since it establishes procedures for enforcing interstate orders. </a:t>
            </a:r>
            <a:r>
              <a:rPr lang="en-US" dirty="0" smtClean="0"/>
              <a:t> However</a:t>
            </a:r>
            <a:r>
              <a:rPr lang="en-US" dirty="0"/>
              <a:t>, this is still a statutory provision, therefore guidance for </a:t>
            </a:r>
            <a:r>
              <a:rPr lang="en-US" dirty="0" smtClean="0"/>
              <a:t>using this provision can </a:t>
            </a:r>
            <a:r>
              <a:rPr lang="en-US" dirty="0"/>
              <a:t>be located at </a:t>
            </a:r>
            <a:r>
              <a:rPr lang="en-US" dirty="0" smtClean="0"/>
              <a:t>Action Transmittals: AT-76-1 </a:t>
            </a:r>
            <a:r>
              <a:rPr lang="en-US" dirty="0"/>
              <a:t>and </a:t>
            </a:r>
            <a:r>
              <a:rPr lang="en-US" dirty="0" smtClean="0"/>
              <a:t>AT-76-8</a:t>
            </a:r>
            <a:r>
              <a:rPr lang="en-US" dirty="0"/>
              <a:t>.</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17</a:t>
            </a:fld>
            <a:endParaRPr lang="en-US" dirty="0"/>
          </a:p>
        </p:txBody>
      </p:sp>
    </p:spTree>
    <p:extLst>
      <p:ext uri="{BB962C8B-B14F-4D97-AF65-F5344CB8AC3E}">
        <p14:creationId xmlns:p14="http://schemas.microsoft.com/office/powerpoint/2010/main" val="729584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Quarterly Wage and Unemployment Compensation Claims Reporting </a:t>
            </a:r>
            <a:r>
              <a:rPr lang="en-US" dirty="0"/>
              <a:t>to the NDNH </a:t>
            </a:r>
            <a:r>
              <a:rPr lang="en-US" dirty="0" smtClean="0"/>
              <a:t>§ 303.108(c):</a:t>
            </a:r>
          </a:p>
          <a:p>
            <a:endParaRPr lang="en-US" dirty="0"/>
          </a:p>
          <a:p>
            <a:r>
              <a:rPr lang="en-US" dirty="0" smtClean="0"/>
              <a:t>In </a:t>
            </a:r>
            <a:r>
              <a:rPr lang="en-US" dirty="0"/>
              <a:t>the NPRM, OCSE proposed to change this provision to reduce the timeframe for reporting quarterly wage data, proposing that States report by the end of the first month following the reporting period.  This would align the timeframes for when States must </a:t>
            </a:r>
            <a:r>
              <a:rPr lang="en-US" dirty="0" smtClean="0"/>
              <a:t>report </a:t>
            </a:r>
            <a:r>
              <a:rPr lang="en-US" dirty="0"/>
              <a:t>wage and unemployment compensation claims data to the </a:t>
            </a:r>
            <a:r>
              <a:rPr lang="en-US" dirty="0" smtClean="0"/>
              <a:t>NDNH, </a:t>
            </a:r>
            <a:r>
              <a:rPr lang="en-US" dirty="0"/>
              <a:t>and help ensure State child support programs receive data more </a:t>
            </a:r>
            <a:r>
              <a:rPr lang="en-US" dirty="0" smtClean="0"/>
              <a:t>timely, </a:t>
            </a:r>
            <a:r>
              <a:rPr lang="en-US" dirty="0"/>
              <a:t>to locate parents and to establish and enforce support orders.  However, the timeframe OCSE proposed garnered alternate </a:t>
            </a:r>
            <a:r>
              <a:rPr lang="en-US" dirty="0" smtClean="0"/>
              <a:t>suggestions, as a result we </a:t>
            </a:r>
            <a:r>
              <a:rPr lang="en-US" dirty="0"/>
              <a:t>amended the </a:t>
            </a:r>
            <a:r>
              <a:rPr lang="en-US" dirty="0" smtClean="0"/>
              <a:t>timeframe.  States will now be required to report </a:t>
            </a:r>
            <a:r>
              <a:rPr lang="en-US" dirty="0"/>
              <a:t>quarterly wage information </a:t>
            </a:r>
            <a:r>
              <a:rPr lang="en-US" dirty="0" smtClean="0"/>
              <a:t>to </a:t>
            </a:r>
            <a:r>
              <a:rPr lang="en-US" dirty="0"/>
              <a:t>the NDNH by the end of the second month following the reporting period. </a:t>
            </a:r>
            <a:r>
              <a:rPr lang="en-US" dirty="0" smtClean="0"/>
              <a:t> This </a:t>
            </a:r>
            <a:r>
              <a:rPr lang="en-US" dirty="0"/>
              <a:t>will assist in streamlining the receipt of timely data to the </a:t>
            </a:r>
            <a:r>
              <a:rPr lang="en-US" dirty="0" smtClean="0"/>
              <a:t>NDNH, </a:t>
            </a:r>
            <a:r>
              <a:rPr lang="en-US" dirty="0"/>
              <a:t>and help State child support programs receive data to locate parents and to establish and enforce support </a:t>
            </a:r>
            <a:r>
              <a:rPr lang="en-US" dirty="0" smtClean="0"/>
              <a:t>orders, </a:t>
            </a:r>
            <a:r>
              <a:rPr lang="en-US" dirty="0"/>
              <a:t>in a more timely manner.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dirty="0"/>
          </a:p>
        </p:txBody>
      </p:sp>
    </p:spTree>
    <p:extLst>
      <p:ext uri="{BB962C8B-B14F-4D97-AF65-F5344CB8AC3E}">
        <p14:creationId xmlns:p14="http://schemas.microsoft.com/office/powerpoint/2010/main" val="2154860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The </a:t>
            </a:r>
            <a:r>
              <a:rPr lang="en-US" dirty="0"/>
              <a:t>compliance date of this provision is 1 year </a:t>
            </a:r>
            <a:r>
              <a:rPr lang="en-US" dirty="0" smtClean="0"/>
              <a:t>after June 9, 2020.</a:t>
            </a:r>
          </a:p>
          <a:p>
            <a:endParaRPr lang="en-US" dirty="0"/>
          </a:p>
          <a:p>
            <a:r>
              <a:rPr lang="en-US" dirty="0" smtClean="0"/>
              <a:t>If State </a:t>
            </a:r>
            <a:r>
              <a:rPr lang="en-US" dirty="0"/>
              <a:t>law revisions are needed, </a:t>
            </a:r>
            <a:r>
              <a:rPr lang="en-US" dirty="0" smtClean="0"/>
              <a:t>the </a:t>
            </a:r>
            <a:r>
              <a:rPr lang="en-US" dirty="0"/>
              <a:t>compliance date is the first day of the second calendar quarter beginning after the close of the first regular session of the State legislature that begins after July 9, 2020.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dirty="0"/>
          </a:p>
        </p:txBody>
      </p:sp>
    </p:spTree>
    <p:extLst>
      <p:ext uri="{BB962C8B-B14F-4D97-AF65-F5344CB8AC3E}">
        <p14:creationId xmlns:p14="http://schemas.microsoft.com/office/powerpoint/2010/main" val="1736385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Before </a:t>
            </a:r>
            <a:r>
              <a:rPr lang="en-US" dirty="0"/>
              <a:t>we explain the final rule, we thought it would be helpful to give you a little bit of the background necessitating the rule.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dirty="0"/>
          </a:p>
        </p:txBody>
      </p:sp>
    </p:spTree>
    <p:extLst>
      <p:ext uri="{BB962C8B-B14F-4D97-AF65-F5344CB8AC3E}">
        <p14:creationId xmlns:p14="http://schemas.microsoft.com/office/powerpoint/2010/main" val="9562655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Functional Requirements for Computerized Support Enforcement Systems in Operation </a:t>
            </a:r>
            <a:r>
              <a:rPr lang="en-US" dirty="0"/>
              <a:t>by October 1, </a:t>
            </a:r>
            <a:r>
              <a:rPr lang="en-US" dirty="0" smtClean="0"/>
              <a:t>2000:</a:t>
            </a:r>
          </a:p>
          <a:p>
            <a:endParaRPr lang="en-US" dirty="0"/>
          </a:p>
          <a:p>
            <a:r>
              <a:rPr lang="en-US" dirty="0" smtClean="0"/>
              <a:t>In </a:t>
            </a:r>
            <a:r>
              <a:rPr lang="en-US" dirty="0"/>
              <a:t>the FEM final rule, § 307.11(c)(3)(</a:t>
            </a:r>
            <a:r>
              <a:rPr lang="en-US" dirty="0" err="1"/>
              <a:t>i</a:t>
            </a:r>
            <a:r>
              <a:rPr lang="en-US" dirty="0"/>
              <a:t>) precludes garnishment of financial accounts for SSI recipients and concurrent SSI and SSDI recipients.  Paragraph (c)(3)(ii) requires the State to make the SSI recipient whole if the State inappropriately garnishes the SSI benefit or concurrent SSI and SSDI benefits from the noncustodial parent’s financial </a:t>
            </a:r>
            <a:r>
              <a:rPr lang="en-US" dirty="0" smtClean="0"/>
              <a:t>account, </a:t>
            </a:r>
            <a:r>
              <a:rPr lang="en-US" dirty="0"/>
              <a:t>and return these monies within 5 business days after the State becomes aware that the noncustodial parent was inappropriately garnished. </a:t>
            </a:r>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dirty="0"/>
          </a:p>
        </p:txBody>
      </p:sp>
    </p:spTree>
    <p:extLst>
      <p:ext uri="{BB962C8B-B14F-4D97-AF65-F5344CB8AC3E}">
        <p14:creationId xmlns:p14="http://schemas.microsoft.com/office/powerpoint/2010/main" val="159485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This Technical Corrections </a:t>
            </a:r>
            <a:r>
              <a:rPr lang="en-US" dirty="0"/>
              <a:t>final rule will add to the existing provision to include noncustodial parents who receive concurrent Supplemental Security Income (SSI) and Social Security Retirement (SSR) benefits under title II of the Act. </a:t>
            </a:r>
            <a:r>
              <a:rPr lang="en-US" dirty="0" smtClean="0"/>
              <a:t> In </a:t>
            </a:r>
            <a:r>
              <a:rPr lang="en-US" dirty="0"/>
              <a:t>the NPRM for this rule, OCSE proposed amending these provisions to also apply these requirements to concurrent SSI and SSR benefits.  As indicated in the NPRM, a disabled noncustodial parent qualifies for the means-tested SSI benefit on the basis of his or her income and assets, but also qualifies for the SSDI or SSR benefits because of employment credits.  Individuals eligible to receive SSR may be eligible to receive SSI benefits when their SSR benefit is below SSI income and assets limits.  Given that the noncustodial parent is eligible for concurrent benefits, meets the SSI means-tested criteria, and receives the same benefit amount as a SSI beneficiary, the State should not garnish the SSDI or the SSR portion from the noncustodial parent’s financial account.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dirty="0"/>
          </a:p>
        </p:txBody>
      </p:sp>
    </p:spTree>
    <p:extLst>
      <p:ext uri="{BB962C8B-B14F-4D97-AF65-F5344CB8AC3E}">
        <p14:creationId xmlns:p14="http://schemas.microsoft.com/office/powerpoint/2010/main" val="822467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Notes:</a:t>
            </a:r>
          </a:p>
          <a:p>
            <a:pPr lvl="0">
              <a:defRPr/>
            </a:pPr>
            <a:endParaRPr lang="en-US" dirty="0" smtClean="0"/>
          </a:p>
          <a:p>
            <a:pPr lvl="0">
              <a:defRPr/>
            </a:pPr>
            <a:r>
              <a:rPr lang="en-US" dirty="0" smtClean="0"/>
              <a:t>An optional provision was </a:t>
            </a:r>
            <a:r>
              <a:rPr lang="en-US" dirty="0"/>
              <a:t>added at § </a:t>
            </a:r>
            <a:r>
              <a:rPr lang="en-US" dirty="0" smtClean="0"/>
              <a:t>307.11(c)(3)(iii). </a:t>
            </a:r>
          </a:p>
          <a:p>
            <a:pPr lvl="0">
              <a:defRPr/>
            </a:pPr>
            <a:endParaRPr lang="en-US" dirty="0"/>
          </a:p>
          <a:p>
            <a:pPr lvl="0">
              <a:defRPr/>
            </a:pPr>
            <a:r>
              <a:rPr lang="en-US" dirty="0" smtClean="0"/>
              <a:t>This </a:t>
            </a:r>
            <a:r>
              <a:rPr lang="en-US" dirty="0"/>
              <a:t>optional provision adds garnishment via income withholding. </a:t>
            </a:r>
            <a:r>
              <a:rPr lang="en-US" dirty="0" smtClean="0"/>
              <a:t> For </a:t>
            </a:r>
            <a:r>
              <a:rPr lang="en-US" dirty="0"/>
              <a:t>those noncustodial parents who are beneficiaries of SSI and concurrent SSDI or SSR, the State has to option to prevent garnishment of the SSDI or SSR payment from the noncustodial parent through an income withholding order. </a:t>
            </a:r>
            <a:r>
              <a:rPr lang="en-US" dirty="0" smtClean="0"/>
              <a:t> The </a:t>
            </a:r>
            <a:r>
              <a:rPr lang="en-US" dirty="0"/>
              <a:t>State should return funds improperly garnished from an income withholding order in accordance with </a:t>
            </a:r>
            <a:br>
              <a:rPr lang="en-US" dirty="0"/>
            </a:br>
            <a:r>
              <a:rPr lang="en-US" dirty="0"/>
              <a:t>§ 303.100(a)(8).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dirty="0"/>
          </a:p>
        </p:txBody>
      </p:sp>
    </p:spTree>
    <p:extLst>
      <p:ext uri="{BB962C8B-B14F-4D97-AF65-F5344CB8AC3E}">
        <p14:creationId xmlns:p14="http://schemas.microsoft.com/office/powerpoint/2010/main" val="960825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States will </a:t>
            </a:r>
            <a:r>
              <a:rPr lang="en-US" dirty="0"/>
              <a:t>have until February 4, 2021 to be compliant with § 307.11(c)(3)(</a:t>
            </a:r>
            <a:r>
              <a:rPr lang="en-US" dirty="0" err="1"/>
              <a:t>i</a:t>
            </a:r>
            <a:r>
              <a:rPr lang="en-US" dirty="0"/>
              <a:t>) and (ii).</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23</a:t>
            </a:fld>
            <a:endParaRPr lang="en-US" dirty="0"/>
          </a:p>
        </p:txBody>
      </p:sp>
    </p:spTree>
    <p:extLst>
      <p:ext uri="{BB962C8B-B14F-4D97-AF65-F5344CB8AC3E}">
        <p14:creationId xmlns:p14="http://schemas.microsoft.com/office/powerpoint/2010/main" val="2255195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24</a:t>
            </a:fld>
            <a:endParaRPr lang="en-US" dirty="0"/>
          </a:p>
        </p:txBody>
      </p:sp>
    </p:spTree>
    <p:extLst>
      <p:ext uri="{BB962C8B-B14F-4D97-AF65-F5344CB8AC3E}">
        <p14:creationId xmlns:p14="http://schemas.microsoft.com/office/powerpoint/2010/main" val="36934021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Federal </a:t>
            </a:r>
            <a:r>
              <a:rPr lang="en-US" dirty="0"/>
              <a:t>Financial </a:t>
            </a:r>
            <a:r>
              <a:rPr lang="en-US" dirty="0" smtClean="0"/>
              <a:t>Participation</a:t>
            </a:r>
            <a:r>
              <a:rPr lang="en-US" dirty="0"/>
              <a:t> </a:t>
            </a:r>
            <a:r>
              <a:rPr lang="en-US" dirty="0" smtClean="0"/>
              <a:t>(FFP):</a:t>
            </a:r>
          </a:p>
          <a:p>
            <a:endParaRPr lang="en-US" dirty="0"/>
          </a:p>
          <a:p>
            <a:r>
              <a:rPr lang="en-US" dirty="0" smtClean="0"/>
              <a:t>OCSE </a:t>
            </a:r>
            <a:r>
              <a:rPr lang="en-US" dirty="0"/>
              <a:t>proposed removing § 307.30 and § 307.31 because they are outdated. </a:t>
            </a:r>
            <a:r>
              <a:rPr lang="en-US" dirty="0" smtClean="0"/>
              <a:t> The </a:t>
            </a:r>
            <a:r>
              <a:rPr lang="en-US" dirty="0"/>
              <a:t>90 percent enhanced funding was only available for expenditures for the planning, design, development, installation, or enhancement of a statewide computerized support enforcement system during the Federal fiscal years 1996 and 1997.</a:t>
            </a:r>
          </a:p>
          <a:p>
            <a:endParaRPr lang="en-US" dirty="0" smtClean="0"/>
          </a:p>
          <a:p>
            <a:r>
              <a:rPr lang="en-US" dirty="0" smtClean="0"/>
              <a:t>The </a:t>
            </a:r>
            <a:r>
              <a:rPr lang="en-US" dirty="0"/>
              <a:t>80 percent enhanced funding was only available for expenditures for the planning, design, development, installation, or enhancement of a statewide </a:t>
            </a:r>
            <a:r>
              <a:rPr lang="en-US" dirty="0" smtClean="0"/>
              <a:t>system </a:t>
            </a:r>
            <a:r>
              <a:rPr lang="en-US" dirty="0"/>
              <a:t>until September 30, 2001</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dirty="0"/>
          </a:p>
        </p:txBody>
      </p:sp>
    </p:spTree>
    <p:extLst>
      <p:ext uri="{BB962C8B-B14F-4D97-AF65-F5344CB8AC3E}">
        <p14:creationId xmlns:p14="http://schemas.microsoft.com/office/powerpoint/2010/main" val="10539900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endParaRPr lang="en-US" dirty="0" smtClean="0"/>
          </a:p>
          <a:p>
            <a:r>
              <a:rPr lang="en-US" dirty="0" smtClean="0"/>
              <a:t>OCSE </a:t>
            </a:r>
            <a:r>
              <a:rPr lang="en-US" dirty="0"/>
              <a:t>no longer has the authority to provide enhanced FFP funding at the 90 or 80 percent rate for statewide computerized support enforcement systems.</a:t>
            </a:r>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dirty="0"/>
          </a:p>
        </p:txBody>
      </p:sp>
    </p:spTree>
    <p:extLst>
      <p:ext uri="{BB962C8B-B14F-4D97-AF65-F5344CB8AC3E}">
        <p14:creationId xmlns:p14="http://schemas.microsoft.com/office/powerpoint/2010/main" val="41855778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This </a:t>
            </a:r>
            <a:r>
              <a:rPr lang="en-US" dirty="0"/>
              <a:t>slide and the </a:t>
            </a:r>
            <a:r>
              <a:rPr lang="en-US" dirty="0" smtClean="0"/>
              <a:t>next two outlines </a:t>
            </a:r>
            <a:r>
              <a:rPr lang="en-US" dirty="0"/>
              <a:t>technical corrections made to </a:t>
            </a:r>
            <a:r>
              <a:rPr lang="en-US" dirty="0" smtClean="0"/>
              <a:t>the Code of federal regulations:</a:t>
            </a:r>
          </a:p>
          <a:p>
            <a:endParaRPr lang="en-US" dirty="0"/>
          </a:p>
          <a:p>
            <a:r>
              <a:rPr lang="en-US" i="1" dirty="0" smtClean="0"/>
              <a:t>Part</a:t>
            </a:r>
            <a:r>
              <a:rPr lang="en-US" i="1" dirty="0"/>
              <a:t> 305.65:  State cooperation in audit. </a:t>
            </a:r>
            <a:r>
              <a:rPr lang="en-US" dirty="0"/>
              <a:t>For this technical correction, OCSE is removing “§ 305.2” and replacing it with “§ 305.1” to correct the </a:t>
            </a:r>
            <a:r>
              <a:rPr lang="en-US" dirty="0" smtClean="0"/>
              <a:t>citation</a:t>
            </a:r>
            <a:r>
              <a:rPr lang="en-US" dirty="0"/>
              <a:t>. </a:t>
            </a:r>
            <a:endParaRPr lang="en-US" dirty="0" smtClean="0"/>
          </a:p>
          <a:p>
            <a:endParaRPr lang="en-US" dirty="0"/>
          </a:p>
          <a:p>
            <a:r>
              <a:rPr lang="en-US" i="1" dirty="0" smtClean="0"/>
              <a:t>Part </a:t>
            </a:r>
            <a:r>
              <a:rPr lang="en-US" i="1" dirty="0"/>
              <a:t>309.20:  Who submits a Tribal IV-D program application and where? </a:t>
            </a:r>
            <a:r>
              <a:rPr lang="en-US" dirty="0"/>
              <a:t>OCSE</a:t>
            </a:r>
            <a:r>
              <a:rPr lang="en-US" i="1" dirty="0"/>
              <a:t> </a:t>
            </a:r>
            <a:r>
              <a:rPr lang="en-US" dirty="0"/>
              <a:t>removes an outdated address and replaces it with “Federal Office of Child Support Enforcement</a:t>
            </a:r>
            <a:r>
              <a:rPr lang="en-US" dirty="0" smtClean="0"/>
              <a:t>”.</a:t>
            </a:r>
          </a:p>
        </p:txBody>
      </p:sp>
      <p:sp>
        <p:nvSpPr>
          <p:cNvPr id="4" name="Slide Number Placeholder 3"/>
          <p:cNvSpPr>
            <a:spLocks noGrp="1"/>
          </p:cNvSpPr>
          <p:nvPr>
            <p:ph type="sldNum" sz="quarter" idx="10"/>
          </p:nvPr>
        </p:nvSpPr>
        <p:spPr/>
        <p:txBody>
          <a:bodyPr/>
          <a:lstStyle/>
          <a:p>
            <a:fld id="{824A558B-E4E9-A94A-B9C1-029E46A76ABA}" type="slidenum">
              <a:rPr lang="en-US" smtClean="0"/>
              <a:t>27</a:t>
            </a:fld>
            <a:endParaRPr lang="en-US" dirty="0"/>
          </a:p>
        </p:txBody>
      </p:sp>
    </p:spTree>
    <p:extLst>
      <p:ext uri="{BB962C8B-B14F-4D97-AF65-F5344CB8AC3E}">
        <p14:creationId xmlns:p14="http://schemas.microsoft.com/office/powerpoint/2010/main" val="29501221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Continuing</a:t>
            </a:r>
            <a:r>
              <a:rPr lang="en-US" baseline="0" dirty="0" smtClean="0"/>
              <a:t> on this slide</a:t>
            </a:r>
            <a:r>
              <a:rPr lang="en-US" dirty="0" smtClean="0"/>
              <a:t>:</a:t>
            </a:r>
          </a:p>
          <a:p>
            <a:endParaRPr lang="en-US" dirty="0"/>
          </a:p>
          <a:p>
            <a:r>
              <a:rPr lang="en-US" i="1" dirty="0" smtClean="0"/>
              <a:t>Part </a:t>
            </a:r>
            <a:r>
              <a:rPr lang="en-US" i="1" dirty="0"/>
              <a:t>309.75:  What administrative and management procedures must a Tribe or Tribal organization include in a Tribal IV-D plan? </a:t>
            </a:r>
            <a:r>
              <a:rPr lang="en-US" dirty="0"/>
              <a:t>OCSE amends the citation by removing the words “OMB Circular A-133” and adding “45 CFR part 75, subpart F”.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28</a:t>
            </a:fld>
            <a:endParaRPr lang="en-US" dirty="0"/>
          </a:p>
        </p:txBody>
      </p:sp>
    </p:spTree>
    <p:extLst>
      <p:ext uri="{BB962C8B-B14F-4D97-AF65-F5344CB8AC3E}">
        <p14:creationId xmlns:p14="http://schemas.microsoft.com/office/powerpoint/2010/main" val="24047544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Notes:</a:t>
            </a:r>
          </a:p>
          <a:p>
            <a:endParaRPr lang="en-US" dirty="0"/>
          </a:p>
          <a:p>
            <a:r>
              <a:rPr lang="en-US" dirty="0" smtClean="0"/>
              <a:t>And </a:t>
            </a:r>
            <a:r>
              <a:rPr lang="en-US" dirty="0"/>
              <a:t>finally the last of the technical changes for this rule:</a:t>
            </a:r>
          </a:p>
          <a:p>
            <a:endParaRPr lang="en-US" i="1" dirty="0"/>
          </a:p>
          <a:p>
            <a:r>
              <a:rPr lang="en-US" i="1" dirty="0" smtClean="0"/>
              <a:t>Part </a:t>
            </a:r>
            <a:r>
              <a:rPr lang="en-US" i="1" dirty="0"/>
              <a:t>309.155:  What uses of Tribal IV-D program funds are not allowable?</a:t>
            </a:r>
          </a:p>
          <a:p>
            <a:r>
              <a:rPr lang="en-US" dirty="0"/>
              <a:t>OCSE replaces the words “OMB Circular A-87” and adds the words “45 CFR part 75, subpart E”.  </a:t>
            </a:r>
            <a:endParaRPr lang="en-US" i="1" dirty="0"/>
          </a:p>
          <a:p>
            <a:endParaRPr lang="en-US" i="1" dirty="0"/>
          </a:p>
          <a:p>
            <a:r>
              <a:rPr lang="en-US" i="1" dirty="0" smtClean="0"/>
              <a:t>Part 309.170</a:t>
            </a:r>
            <a:r>
              <a:rPr lang="en-US" i="1" dirty="0"/>
              <a:t>:  What statistical and narrative reporting requirements apply to Tribal IV-D programs?</a:t>
            </a:r>
            <a:endParaRPr lang="en-US" dirty="0"/>
          </a:p>
          <a:p>
            <a:r>
              <a:rPr lang="en-US" dirty="0"/>
              <a:t>OCSE finalizes the technical change to 45 CFR 309.170(a) by replacing “OCSE-34A” with “OCSE-34,” and changing “30 days” to “45 days.”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29</a:t>
            </a:fld>
            <a:endParaRPr lang="en-US" dirty="0"/>
          </a:p>
        </p:txBody>
      </p:sp>
    </p:spTree>
    <p:extLst>
      <p:ext uri="{BB962C8B-B14F-4D97-AF65-F5344CB8AC3E}">
        <p14:creationId xmlns:p14="http://schemas.microsoft.com/office/powerpoint/2010/main" val="3152286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89"/>
            <a:ext cx="5608320" cy="4414177"/>
          </a:xfrm>
        </p:spPr>
        <p:txBody>
          <a:bodyPr/>
          <a:lstStyle/>
          <a:p>
            <a:r>
              <a:rPr lang="en-US" dirty="0"/>
              <a:t>Notes:</a:t>
            </a:r>
          </a:p>
          <a:p>
            <a:endParaRPr lang="en-US" dirty="0" smtClean="0"/>
          </a:p>
          <a:p>
            <a:r>
              <a:rPr lang="en-US" dirty="0"/>
              <a:t>Key highlights of:</a:t>
            </a:r>
          </a:p>
          <a:p>
            <a:endParaRPr lang="en-US" dirty="0" smtClean="0"/>
          </a:p>
          <a:p>
            <a:r>
              <a:rPr lang="en-US" dirty="0" smtClean="0"/>
              <a:t>E.O</a:t>
            </a:r>
            <a:r>
              <a:rPr lang="en-US" dirty="0"/>
              <a:t>. 13771 </a:t>
            </a:r>
            <a:r>
              <a:rPr lang="en-US" dirty="0" smtClean="0"/>
              <a:t>–</a:t>
            </a:r>
          </a:p>
          <a:p>
            <a:endParaRPr lang="en-US" dirty="0" smtClean="0"/>
          </a:p>
          <a:p>
            <a:r>
              <a:rPr lang="en-US" dirty="0" smtClean="0"/>
              <a:t>Signed </a:t>
            </a:r>
            <a:r>
              <a:rPr lang="en-US" dirty="0"/>
              <a:t>by President Trump on January 30, </a:t>
            </a:r>
            <a:r>
              <a:rPr lang="en-US" dirty="0" smtClean="0"/>
              <a:t>2017.</a:t>
            </a:r>
            <a:endParaRPr lang="en-US" dirty="0"/>
          </a:p>
          <a:p>
            <a:r>
              <a:rPr lang="en-US" dirty="0"/>
              <a:t>Directs that all agencies repeal at least two existing regulations for each new  regulation issued in FY 2017 and following </a:t>
            </a:r>
            <a:r>
              <a:rPr lang="en-US" dirty="0" smtClean="0"/>
              <a:t>years.</a:t>
            </a:r>
            <a:endParaRPr lang="en-US" dirty="0"/>
          </a:p>
          <a:p>
            <a:r>
              <a:rPr lang="en-US" dirty="0"/>
              <a:t>Directs that agencies act in such a way that the total costs of regulations does not </a:t>
            </a:r>
            <a:r>
              <a:rPr lang="en-US" dirty="0" smtClean="0"/>
              <a:t>increase.</a:t>
            </a:r>
            <a:endParaRPr lang="en-US" dirty="0"/>
          </a:p>
          <a:p>
            <a:endParaRPr lang="en-US" dirty="0" smtClean="0"/>
          </a:p>
          <a:p>
            <a:r>
              <a:rPr lang="en-US" dirty="0" smtClean="0"/>
              <a:t>E.O</a:t>
            </a:r>
            <a:r>
              <a:rPr lang="en-US" dirty="0"/>
              <a:t>. 13777 </a:t>
            </a:r>
            <a:r>
              <a:rPr lang="en-US" dirty="0" smtClean="0"/>
              <a:t>–</a:t>
            </a:r>
          </a:p>
          <a:p>
            <a:endParaRPr lang="en-US" dirty="0"/>
          </a:p>
          <a:p>
            <a:r>
              <a:rPr lang="en-US" dirty="0"/>
              <a:t>Signed by President Trump on February 24, </a:t>
            </a:r>
            <a:r>
              <a:rPr lang="en-US" dirty="0" smtClean="0"/>
              <a:t>2017.</a:t>
            </a:r>
            <a:endParaRPr lang="en-US" dirty="0"/>
          </a:p>
          <a:p>
            <a:r>
              <a:rPr lang="en-US" dirty="0"/>
              <a:t>Designed to lessen unnecessary regulatory burdens, as well as identify regulations to repeal, replace, or modify.  </a:t>
            </a:r>
            <a:endParaRPr lang="en-US" dirty="0" smtClean="0"/>
          </a:p>
          <a:p>
            <a:r>
              <a:rPr lang="en-US" dirty="0" smtClean="0"/>
              <a:t>Requires </a:t>
            </a:r>
            <a:r>
              <a:rPr lang="en-US" dirty="0"/>
              <a:t>agencies to establish a Regulatory Reform Task Force that shall evaluate existing regulations and make recommendations to the agency head regarding their repeal, replacement, or modification, consistent with applicable law. </a:t>
            </a:r>
          </a:p>
          <a:p>
            <a:r>
              <a:rPr lang="en-US" dirty="0"/>
              <a:t> </a:t>
            </a:r>
          </a:p>
          <a:p>
            <a:r>
              <a:rPr lang="en-US" dirty="0"/>
              <a:t>This final rule carries out the President’s directives in both Executive Orders and eliminates identified regulatory requirements that are outdated and unnecessary. </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dirty="0"/>
          </a:p>
        </p:txBody>
      </p:sp>
    </p:spTree>
    <p:extLst>
      <p:ext uri="{BB962C8B-B14F-4D97-AF65-F5344CB8AC3E}">
        <p14:creationId xmlns:p14="http://schemas.microsoft.com/office/powerpoint/2010/main" val="20687619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30</a:t>
            </a:fld>
            <a:endParaRPr lang="en-US" dirty="0"/>
          </a:p>
        </p:txBody>
      </p:sp>
    </p:spTree>
    <p:extLst>
      <p:ext uri="{BB962C8B-B14F-4D97-AF65-F5344CB8AC3E}">
        <p14:creationId xmlns:p14="http://schemas.microsoft.com/office/powerpoint/2010/main" val="3541687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On </a:t>
            </a:r>
            <a:r>
              <a:rPr lang="en-US" dirty="0"/>
              <a:t>February 9, 2018, the President signed the Bipartisan Budget Act of 2018, Public Law (Pub. L.) 115-123.  Section 53117 of Pub. L. 115-123, Modernizing child support enforcement fees, amends section 454(6)(B)(ii) of the Social Security Act to increase the annual collection fee from $25 to $35 for services provided by the State child support agency to individuals not receiving title IV-A assistance, i.e., Temporary Assistance for Needy Families (TANF).  The law also revises the amount from $500 to $550 that the State must collect and disburse to the family before imposing the fee each Federal fiscal year.  This final rule codifies these statutory requirements.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dirty="0"/>
          </a:p>
        </p:txBody>
      </p:sp>
    </p:spTree>
    <p:extLst>
      <p:ext uri="{BB962C8B-B14F-4D97-AF65-F5344CB8AC3E}">
        <p14:creationId xmlns:p14="http://schemas.microsoft.com/office/powerpoint/2010/main" val="371017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So</a:t>
            </a:r>
            <a:r>
              <a:rPr lang="en-US" dirty="0"/>
              <a:t>, in order to comply with the Executive Orders, several outdated and unnecessary regulations were removed, technical corrections were made to the </a:t>
            </a:r>
            <a:r>
              <a:rPr lang="en-US" dirty="0" smtClean="0"/>
              <a:t>FEM final rule, </a:t>
            </a:r>
            <a:r>
              <a:rPr lang="en-US" dirty="0"/>
              <a:t>and regulations were updated based on statutory requirements.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dirty="0"/>
          </a:p>
        </p:txBody>
      </p:sp>
    </p:spTree>
    <p:extLst>
      <p:ext uri="{BB962C8B-B14F-4D97-AF65-F5344CB8AC3E}">
        <p14:creationId xmlns:p14="http://schemas.microsoft.com/office/powerpoint/2010/main" val="2320710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dirty="0"/>
          </a:p>
        </p:txBody>
      </p:sp>
    </p:spTree>
    <p:extLst>
      <p:ext uri="{BB962C8B-B14F-4D97-AF65-F5344CB8AC3E}">
        <p14:creationId xmlns:p14="http://schemas.microsoft.com/office/powerpoint/2010/main" val="1005302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Compliance dates:</a:t>
            </a:r>
          </a:p>
          <a:p>
            <a:endParaRPr lang="en-US" dirty="0" smtClean="0"/>
          </a:p>
          <a:p>
            <a:r>
              <a:rPr lang="en-US" dirty="0" smtClean="0"/>
              <a:t>The compliance date by which States must follow the rule will be August 10, 2020.  </a:t>
            </a:r>
          </a:p>
          <a:p>
            <a:endParaRPr lang="en-US" dirty="0"/>
          </a:p>
          <a:p>
            <a:r>
              <a:rPr lang="en-US" dirty="0" smtClean="0"/>
              <a:t>There are specific provisions which allow an alternate compliance date, and are provided at the end of the slide description for that</a:t>
            </a:r>
            <a:r>
              <a:rPr lang="en-US" baseline="0" dirty="0" smtClean="0"/>
              <a:t> </a:t>
            </a:r>
            <a:r>
              <a:rPr lang="en-US" dirty="0" smtClean="0"/>
              <a:t>provision.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dirty="0"/>
          </a:p>
        </p:txBody>
      </p:sp>
    </p:spTree>
    <p:extLst>
      <p:ext uri="{BB962C8B-B14F-4D97-AF65-F5344CB8AC3E}">
        <p14:creationId xmlns:p14="http://schemas.microsoft.com/office/powerpoint/2010/main" val="1517292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Annual fee:</a:t>
            </a:r>
          </a:p>
          <a:p>
            <a:endParaRPr lang="en-US" dirty="0" smtClean="0"/>
          </a:p>
          <a:p>
            <a:r>
              <a:rPr lang="en-US" dirty="0" smtClean="0"/>
              <a:t>As </a:t>
            </a:r>
            <a:r>
              <a:rPr lang="en-US" dirty="0"/>
              <a:t>discussed earlier, the Bipartisan Budget Act of 2018, amends the regulation and updates the Code of Federal Regulations (CFR) to reflect the change in the annual fee and amount to be collected. </a:t>
            </a:r>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dirty="0"/>
          </a:p>
        </p:txBody>
      </p:sp>
    </p:spTree>
    <p:extLst>
      <p:ext uri="{BB962C8B-B14F-4D97-AF65-F5344CB8AC3E}">
        <p14:creationId xmlns:p14="http://schemas.microsoft.com/office/powerpoint/2010/main" val="4147720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The increase in the annual fee also amends a few parts of the CFR which referenced the fee:</a:t>
            </a:r>
          </a:p>
          <a:p>
            <a:pPr lvl="1"/>
            <a:r>
              <a:rPr lang="en-US" dirty="0" smtClean="0"/>
              <a:t>§ 302.33(e) Services to individuals not receiving title IV-A assistance.</a:t>
            </a:r>
          </a:p>
          <a:p>
            <a:pPr lvl="1"/>
            <a:r>
              <a:rPr lang="en-US" dirty="0" smtClean="0"/>
              <a:t>§ 302.51(a)(5) Distribution of support collections.</a:t>
            </a:r>
          </a:p>
          <a:p>
            <a:pPr lvl="1"/>
            <a:r>
              <a:rPr lang="en-US" dirty="0" smtClean="0"/>
              <a:t>§ 303.7(f) Provision of services in intergovernmental IV-D cases.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dirty="0"/>
          </a:p>
        </p:txBody>
      </p:sp>
    </p:spTree>
    <p:extLst>
      <p:ext uri="{BB962C8B-B14F-4D97-AF65-F5344CB8AC3E}">
        <p14:creationId xmlns:p14="http://schemas.microsoft.com/office/powerpoint/2010/main" val="24130916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Dark Blue">
    <p:bg>
      <p:bgPr>
        <a:solidFill>
          <a:srgbClr val="264A64"/>
        </a:solidFill>
        <a:effectLst/>
      </p:bgPr>
    </p:bg>
    <p:spTree>
      <p:nvGrpSpPr>
        <p:cNvPr id="1" name=""/>
        <p:cNvGrpSpPr/>
        <p:nvPr/>
      </p:nvGrpSpPr>
      <p:grpSpPr>
        <a:xfrm>
          <a:off x="0" y="0"/>
          <a:ext cx="0" cy="0"/>
          <a:chOff x="0" y="0"/>
          <a:chExt cx="0" cy="0"/>
        </a:xfrm>
      </p:grpSpPr>
      <p:sp>
        <p:nvSpPr>
          <p:cNvPr id="14" name="Title 1"/>
          <p:cNvSpPr>
            <a:spLocks noGrp="1"/>
          </p:cNvSpPr>
          <p:nvPr>
            <p:ph type="ctrTitle" hasCustomPrompt="1"/>
          </p:nvPr>
        </p:nvSpPr>
        <p:spPr>
          <a:xfrm>
            <a:off x="914400" y="1371600"/>
            <a:ext cx="5486400" cy="1600200"/>
          </a:xfrm>
        </p:spPr>
        <p:txBody>
          <a:bodyPr anchor="b" anchorCtr="0">
            <a:normAutofit/>
          </a:bodyPr>
          <a:lstStyle>
            <a:lvl1pPr>
              <a:defRPr sz="3200">
                <a:solidFill>
                  <a:srgbClr val="FFFFFF"/>
                </a:solidFill>
              </a:defRPr>
            </a:lvl1pPr>
          </a:lstStyle>
          <a:p>
            <a:r>
              <a:rPr lang="en-US" dirty="0" smtClean="0"/>
              <a:t>Click to Edit Master Style</a:t>
            </a:r>
            <a:endParaRPr lang="en-US" dirty="0"/>
          </a:p>
        </p:txBody>
      </p:sp>
      <p:sp>
        <p:nvSpPr>
          <p:cNvPr id="15" name="Subtitle 2"/>
          <p:cNvSpPr>
            <a:spLocks noGrp="1"/>
          </p:cNvSpPr>
          <p:nvPr>
            <p:ph type="subTitle" idx="1" hasCustomPrompt="1"/>
          </p:nvPr>
        </p:nvSpPr>
        <p:spPr>
          <a:xfrm>
            <a:off x="914400" y="3352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br>
              <a:rPr lang="en-US" dirty="0" smtClean="0"/>
            </a:br>
            <a:r>
              <a:rPr lang="en-US" dirty="0" smtClean="0"/>
              <a:t>Master Subtitle Style</a:t>
            </a:r>
            <a:endParaRPr lang="en-US" dirty="0"/>
          </a:p>
        </p:txBody>
      </p:sp>
      <p:cxnSp>
        <p:nvCxnSpPr>
          <p:cNvPr id="16" name="Straight Connector 15"/>
          <p:cNvCxnSpPr/>
          <p:nvPr userDrawn="1"/>
        </p:nvCxnSpPr>
        <p:spPr>
          <a:xfrm>
            <a:off x="1066800" y="3124200"/>
            <a:ext cx="41910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6" name="Picture 5" descr="Logo for HHS and ACF. Office of Child Support Enforcement" title="HHS/ACF Logo"/>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 y="5638801"/>
            <a:ext cx="4494969" cy="685800"/>
          </a:xfrm>
          <a:prstGeom prst="rect">
            <a:avLst/>
          </a:prstGeom>
        </p:spPr>
      </p:pic>
    </p:spTree>
    <p:extLst>
      <p:ext uri="{BB962C8B-B14F-4D97-AF65-F5344CB8AC3E}">
        <p14:creationId xmlns:p14="http://schemas.microsoft.com/office/powerpoint/2010/main" val="2147662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F6F3EE"/>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baseline="0">
                <a:solidFill>
                  <a:srgbClr val="6C6463"/>
                </a:solidFill>
              </a:defRPr>
            </a:lvl2pPr>
            <a:lvl3pPr>
              <a:defRPr sz="1600">
                <a:solidFill>
                  <a:srgbClr val="6C6463"/>
                </a:solidFill>
                <a:latin typeface="Arial" panose="020B0604020202020204" pitchFamily="34" charset="0"/>
                <a:cs typeface="Arial" panose="020B0604020202020204" pitchFamily="34" charset="0"/>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latin typeface="Arial" panose="020B0604020202020204" pitchFamily="34" charset="0"/>
                <a:cs typeface="Arial" panose="020B0604020202020204" pitchFamily="34" charset="0"/>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latin typeface="Arial" panose="020B0604020202020204" pitchFamily="34" charset="0"/>
                <a:cs typeface="Arial" panose="020B0604020202020204" pitchFamily="34" charset="0"/>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Slide Number Placeholder 5"/>
          <p:cNvSpPr>
            <a:spLocks noGrp="1"/>
          </p:cNvSpPr>
          <p:nvPr>
            <p:ph type="sldNum" sz="quarter" idx="4"/>
          </p:nvPr>
        </p:nvSpPr>
        <p:spPr>
          <a:xfrm>
            <a:off x="6858000" y="6505545"/>
            <a:ext cx="2133600" cy="215444"/>
          </a:xfrm>
          <a:prstGeom prst="rect">
            <a:avLst/>
          </a:prstGeom>
        </p:spPr>
        <p:txBody>
          <a:bodyPr vert="horz" lIns="91440" tIns="45720" rIns="91440" bIns="45720" rtlCol="0" anchor="ctr">
            <a:spAutoFit/>
          </a:bodyPr>
          <a:lstStyle>
            <a:lvl1pPr algn="r">
              <a:defRPr sz="800" b="0" i="0">
                <a:solidFill>
                  <a:srgbClr val="6C6463"/>
                </a:solidFill>
                <a:latin typeface="Arial" panose="020B0604020202020204" pitchFamily="34" charset="0"/>
                <a:cs typeface="Arial" panose="020B0604020202020204" pitchFamily="34" charset="0"/>
              </a:defRPr>
            </a:lvl1pPr>
          </a:lstStyle>
          <a:p>
            <a:fld id="{42782948-4DBE-204D-AB9E-B65E067054AE}" type="slidenum">
              <a:rPr lang="en-US" smtClean="0"/>
              <a:pPr/>
              <a:t>‹#›</a:t>
            </a:fld>
            <a:endParaRPr lang="en-US" dirty="0"/>
          </a:p>
        </p:txBody>
      </p:sp>
      <p:sp>
        <p:nvSpPr>
          <p:cNvPr id="14" name="TextBox 13"/>
          <p:cNvSpPr txBox="1"/>
          <p:nvPr userDrawn="1"/>
        </p:nvSpPr>
        <p:spPr>
          <a:xfrm>
            <a:off x="3124200" y="6495990"/>
            <a:ext cx="2895600" cy="215444"/>
          </a:xfrm>
          <a:prstGeom prst="rect">
            <a:avLst/>
          </a:prstGeom>
          <a:noFill/>
        </p:spPr>
        <p:txBody>
          <a:bodyPr wrap="square" rtlCol="0">
            <a:spAutoFit/>
          </a:bodyPr>
          <a:lstStyle/>
          <a:p>
            <a:pPr algn="ctr"/>
            <a:r>
              <a:rPr lang="en-US" sz="800" dirty="0" smtClean="0">
                <a:solidFill>
                  <a:srgbClr val="5B616B"/>
                </a:solidFill>
                <a:latin typeface="Arial" panose="020B0604020202020204" pitchFamily="34" charset="0"/>
                <a:cs typeface="Arial" panose="020B0604020202020204" pitchFamily="34" charset="0"/>
              </a:rPr>
              <a:t>Office of Child Support Enforcement</a:t>
            </a:r>
            <a:endParaRPr lang="en-US" sz="800" dirty="0">
              <a:solidFill>
                <a:srgbClr val="5B616B"/>
              </a:solidFill>
              <a:latin typeface="Arial" panose="020B0604020202020204" pitchFamily="34" charset="0"/>
              <a:cs typeface="Arial" panose="020B0604020202020204" pitchFamily="34" charset="0"/>
            </a:endParaRPr>
          </a:p>
        </p:txBody>
      </p:sp>
      <p:sp>
        <p:nvSpPr>
          <p:cNvPr id="8" name="Title 1"/>
          <p:cNvSpPr>
            <a:spLocks noGrp="1"/>
          </p:cNvSpPr>
          <p:nvPr>
            <p:ph type="title" hasCustomPrompt="1"/>
          </p:nvPr>
        </p:nvSpPr>
        <p:spPr>
          <a:xfrm>
            <a:off x="685800" y="848380"/>
            <a:ext cx="7543800" cy="523220"/>
          </a:xfrm>
        </p:spPr>
        <p:txBody>
          <a:bodyPr wrap="square" anchor="b" anchorCtr="0">
            <a:spAutoFit/>
          </a:bodyPr>
          <a:lstStyle>
            <a:lvl1pPr>
              <a:defRPr baseline="0">
                <a:solidFill>
                  <a:srgbClr val="336A90"/>
                </a:solidFill>
              </a:defRPr>
            </a:lvl1pPr>
          </a:lstStyle>
          <a:p>
            <a:r>
              <a:rPr lang="en-US" dirty="0" smtClean="0"/>
              <a:t>Title Goes Here</a:t>
            </a:r>
            <a:endParaRPr lang="en-US" dirty="0"/>
          </a:p>
        </p:txBody>
      </p:sp>
    </p:spTree>
    <p:extLst>
      <p:ext uri="{BB962C8B-B14F-4D97-AF65-F5344CB8AC3E}">
        <p14:creationId xmlns:p14="http://schemas.microsoft.com/office/powerpoint/2010/main" val="190966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Photo">
    <p:bg>
      <p:bgPr>
        <a:solidFill>
          <a:srgbClr val="F6F3EE"/>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3400" y="1600200"/>
            <a:ext cx="3809696" cy="4724400"/>
          </a:xfrm>
        </p:spPr>
        <p:txBody>
          <a:bodyPr>
            <a:normAutofit/>
          </a:bodyPr>
          <a:lstStyle>
            <a:lvl1pPr>
              <a:defRPr sz="2000">
                <a:solidFill>
                  <a:srgbClr val="5B616B"/>
                </a:solidFill>
              </a:defRPr>
            </a:lvl1pPr>
            <a:lvl2pPr>
              <a:defRPr sz="1800">
                <a:solidFill>
                  <a:srgbClr val="5B616B"/>
                </a:solidFill>
              </a:defRPr>
            </a:lvl2pPr>
            <a:lvl3pPr>
              <a:defRPr sz="1600">
                <a:solidFill>
                  <a:srgbClr val="6C6463"/>
                </a:solidFill>
                <a:latin typeface="Arial" panose="020B0604020202020204" pitchFamily="34" charset="0"/>
                <a:cs typeface="Arial" panose="020B0604020202020204" pitchFamily="34" charset="0"/>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Content Placeholder 2"/>
          <p:cNvSpPr>
            <a:spLocks noGrp="1"/>
          </p:cNvSpPr>
          <p:nvPr>
            <p:ph sz="half" idx="11" hasCustomPrompt="1"/>
          </p:nvPr>
        </p:nvSpPr>
        <p:spPr>
          <a:xfrm>
            <a:off x="4724400" y="152400"/>
            <a:ext cx="4267200" cy="6562345"/>
          </a:xfrm>
        </p:spPr>
        <p:txBody>
          <a:bodyPr anchor="ctr" anchorCtr="0">
            <a:normAutofit/>
          </a:bodyPr>
          <a:lstStyle>
            <a:lvl1pPr marL="0" indent="0" algn="ctr">
              <a:buNone/>
              <a:defRPr sz="3600" b="1" i="0" baseline="0">
                <a:solidFill>
                  <a:srgbClr val="5B616B"/>
                </a:solidFill>
              </a:defRPr>
            </a:lvl1pPr>
            <a:lvl2pPr>
              <a:defRPr sz="1800">
                <a:solidFill>
                  <a:srgbClr val="5B616B"/>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PLACE PHOTO</a:t>
            </a:r>
          </a:p>
        </p:txBody>
      </p:sp>
      <p:sp>
        <p:nvSpPr>
          <p:cNvPr id="5" name="Title 1"/>
          <p:cNvSpPr>
            <a:spLocks noGrp="1"/>
          </p:cNvSpPr>
          <p:nvPr>
            <p:ph type="title" hasCustomPrompt="1"/>
          </p:nvPr>
        </p:nvSpPr>
        <p:spPr>
          <a:xfrm>
            <a:off x="533400" y="848380"/>
            <a:ext cx="4038600" cy="523220"/>
          </a:xfrm>
        </p:spPr>
        <p:txBody>
          <a:bodyPr wrap="square" anchor="b" anchorCtr="0">
            <a:spAutoFit/>
          </a:bodyPr>
          <a:lstStyle>
            <a:lvl1pPr>
              <a:defRPr baseline="0">
                <a:solidFill>
                  <a:srgbClr val="336A90"/>
                </a:solidFill>
              </a:defRPr>
            </a:lvl1pPr>
          </a:lstStyle>
          <a:p>
            <a:r>
              <a:rPr lang="en-US" dirty="0" smtClean="0"/>
              <a:t>Title Goes Here</a:t>
            </a:r>
            <a:endParaRPr lang="en-US" dirty="0"/>
          </a:p>
        </p:txBody>
      </p:sp>
    </p:spTree>
    <p:extLst>
      <p:ext uri="{BB962C8B-B14F-4D97-AF65-F5344CB8AC3E}">
        <p14:creationId xmlns:p14="http://schemas.microsoft.com/office/powerpoint/2010/main" val="4042005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ore Information -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Office of Child Support Enforcement</a:t>
            </a:r>
            <a:endParaRPr lang="en-US" dirty="0"/>
          </a:p>
        </p:txBody>
      </p:sp>
      <p:sp>
        <p:nvSpPr>
          <p:cNvPr id="4" name="Slide Number Placeholder 3"/>
          <p:cNvSpPr>
            <a:spLocks noGrp="1"/>
          </p:cNvSpPr>
          <p:nvPr>
            <p:ph type="sldNum" sz="quarter" idx="11"/>
          </p:nvPr>
        </p:nvSpPr>
        <p:spPr/>
        <p:txBody>
          <a:bodyPr/>
          <a:lstStyle/>
          <a:p>
            <a:fld id="{42782948-4DBE-204D-AB9E-B65E067054AE}" type="slidenum">
              <a:rPr lang="en-US" smtClean="0"/>
              <a:pPr/>
              <a:t>‹#›</a:t>
            </a:fld>
            <a:endParaRPr lang="en-US" dirty="0"/>
          </a:p>
        </p:txBody>
      </p:sp>
      <p:sp>
        <p:nvSpPr>
          <p:cNvPr id="8" name="Text Placeholder 7"/>
          <p:cNvSpPr>
            <a:spLocks noGrp="1"/>
          </p:cNvSpPr>
          <p:nvPr>
            <p:ph type="body" sz="quarter" idx="12" hasCustomPrompt="1"/>
          </p:nvPr>
        </p:nvSpPr>
        <p:spPr>
          <a:xfrm>
            <a:off x="685800" y="1828800"/>
            <a:ext cx="5943600" cy="3581400"/>
          </a:xfrm>
        </p:spPr>
        <p:txBody>
          <a:bodyPr/>
          <a:lstStyle>
            <a:lvl1pPr marL="0" marR="0" indent="0" algn="l" defTabSz="457200" rtl="0" eaLnBrk="1" fontAlgn="auto" latinLnBrk="0" hangingPunct="1">
              <a:lnSpc>
                <a:spcPct val="100000"/>
              </a:lnSpc>
              <a:spcBef>
                <a:spcPts val="0"/>
              </a:spcBef>
              <a:spcAft>
                <a:spcPts val="3000"/>
              </a:spcAft>
              <a:buClrTx/>
              <a:buSzTx/>
              <a:buFont typeface="Arial"/>
              <a:buNone/>
              <a:tabLst/>
              <a:defRPr/>
            </a:lvl1pPr>
          </a:lstStyle>
          <a:p>
            <a:pPr marL="0" marR="0" lvl="0" indent="0" algn="l" defTabSz="457200" rtl="0" eaLnBrk="1" fontAlgn="auto" latinLnBrk="0" hangingPunct="1">
              <a:lnSpc>
                <a:spcPct val="100000"/>
              </a:lnSpc>
              <a:spcBef>
                <a:spcPts val="0"/>
              </a:spcBef>
              <a:spcAft>
                <a:spcPts val="3000"/>
              </a:spcAft>
              <a:buClrTx/>
              <a:buSzTx/>
              <a:buFont typeface="Arial"/>
              <a:buNone/>
              <a:tabLst/>
              <a:defRPr/>
            </a:pPr>
            <a:r>
              <a:rPr kumimoji="0" lang="en-US" sz="2400" b="0" i="0" u="none" strike="noStrike" kern="1200" cap="none" spc="0" normalizeH="0" baseline="0" noProof="0" dirty="0" smtClean="0">
                <a:ln>
                  <a:noFill/>
                </a:ln>
                <a:solidFill>
                  <a:srgbClr val="336A90"/>
                </a:solidFill>
                <a:effectLst/>
                <a:uLnTx/>
                <a:uFillTx/>
                <a:latin typeface="Arial" panose="020B0604020202020204" pitchFamily="34" charset="0"/>
                <a:ea typeface="+mn-ea"/>
              </a:rPr>
              <a:t>Name</a:t>
            </a:r>
          </a:p>
          <a:p>
            <a:pPr marL="0" marR="0" lvl="0" indent="0" algn="l" defTabSz="457200" rtl="0" eaLnBrk="1" fontAlgn="auto" latinLnBrk="0" hangingPunct="1">
              <a:lnSpc>
                <a:spcPct val="100000"/>
              </a:lnSpc>
              <a:spcBef>
                <a:spcPts val="0"/>
              </a:spcBef>
              <a:spcAft>
                <a:spcPts val="3000"/>
              </a:spcAft>
              <a:buClrTx/>
              <a:buSzTx/>
              <a:buFont typeface="Arial"/>
              <a:buNone/>
              <a:tabLst/>
              <a:defRPr/>
            </a:pPr>
            <a:r>
              <a:rPr kumimoji="0" lang="en-US" sz="2400" b="0" i="0" u="none" strike="noStrike" kern="1200" cap="none" spc="0" normalizeH="0" baseline="0" noProof="0" dirty="0" smtClean="0">
                <a:ln>
                  <a:noFill/>
                </a:ln>
                <a:solidFill>
                  <a:srgbClr val="336A90"/>
                </a:solidFill>
                <a:effectLst/>
                <a:uLnTx/>
                <a:uFillTx/>
                <a:latin typeface="Arial" panose="020B0604020202020204" pitchFamily="34" charset="0"/>
                <a:ea typeface="+mn-ea"/>
              </a:rPr>
              <a:t>Division/Office</a:t>
            </a:r>
          </a:p>
          <a:p>
            <a:pPr marL="0" marR="0" lvl="0" indent="0" algn="l" defTabSz="457200" rtl="0" eaLnBrk="1" fontAlgn="auto" latinLnBrk="0" hangingPunct="1">
              <a:lnSpc>
                <a:spcPct val="100000"/>
              </a:lnSpc>
              <a:spcBef>
                <a:spcPts val="0"/>
              </a:spcBef>
              <a:spcAft>
                <a:spcPts val="3000"/>
              </a:spcAft>
              <a:buClrTx/>
              <a:buSzTx/>
              <a:buFont typeface="Arial"/>
              <a:buNone/>
              <a:tabLst/>
              <a:defRPr/>
            </a:pPr>
            <a:r>
              <a:rPr kumimoji="0" lang="en-US" sz="2400" b="0" i="0" u="none" strike="noStrike" kern="1200" cap="none" spc="0" normalizeH="0" baseline="0" noProof="0" dirty="0" smtClean="0">
                <a:ln>
                  <a:noFill/>
                </a:ln>
                <a:solidFill>
                  <a:srgbClr val="336A90"/>
                </a:solidFill>
                <a:effectLst/>
                <a:uLnTx/>
                <a:uFillTx/>
                <a:latin typeface="Arial" panose="020B0604020202020204" pitchFamily="34" charset="0"/>
                <a:ea typeface="+mn-ea"/>
              </a:rPr>
              <a:t>Contact Information</a:t>
            </a:r>
          </a:p>
          <a:p>
            <a:pPr marL="0" marR="0" lvl="0" indent="0" algn="l" defTabSz="457200" rtl="0" eaLnBrk="1" fontAlgn="auto" latinLnBrk="0" hangingPunct="1">
              <a:lnSpc>
                <a:spcPct val="100000"/>
              </a:lnSpc>
              <a:spcBef>
                <a:spcPts val="0"/>
              </a:spcBef>
              <a:spcAft>
                <a:spcPts val="3000"/>
              </a:spcAft>
              <a:buClrTx/>
              <a:buSzTx/>
              <a:buFont typeface="Arial"/>
              <a:buNone/>
              <a:tabLst/>
              <a:defRPr/>
            </a:pPr>
            <a:r>
              <a:rPr kumimoji="0" lang="en-US" sz="2400" b="0" i="0" u="none" strike="noStrike" kern="1200" cap="none" spc="0" normalizeH="0" baseline="0" noProof="0" dirty="0" smtClean="0">
                <a:ln>
                  <a:noFill/>
                </a:ln>
                <a:solidFill>
                  <a:srgbClr val="336A90"/>
                </a:solidFill>
                <a:effectLst/>
                <a:uLnTx/>
                <a:uFillTx/>
                <a:latin typeface="Arial" panose="020B0604020202020204" pitchFamily="34" charset="0"/>
                <a:ea typeface="+mn-ea"/>
              </a:rPr>
              <a:t>Website</a:t>
            </a:r>
          </a:p>
          <a:p>
            <a:pPr lvl="0"/>
            <a:endParaRPr lang="en-US" dirty="0"/>
          </a:p>
        </p:txBody>
      </p:sp>
      <p:sp>
        <p:nvSpPr>
          <p:cNvPr id="9" name="TextBox 8"/>
          <p:cNvSpPr txBox="1"/>
          <p:nvPr userDrawn="1"/>
        </p:nvSpPr>
        <p:spPr>
          <a:xfrm>
            <a:off x="666750" y="847725"/>
            <a:ext cx="5943600" cy="523220"/>
          </a:xfrm>
          <a:prstGeom prst="rect">
            <a:avLst/>
          </a:prstGeom>
          <a:noFill/>
        </p:spPr>
        <p:txBody>
          <a:bodyPr wrap="square" rtlCol="0">
            <a:spAutoFit/>
          </a:bodyPr>
          <a:lstStyle/>
          <a:p>
            <a:r>
              <a:rPr kumimoji="0" lang="en-US" sz="2800" b="0" i="0" u="none" strike="noStrike" kern="1200" cap="none" spc="0" normalizeH="0" baseline="0" noProof="0" dirty="0" smtClean="0">
                <a:ln>
                  <a:noFill/>
                </a:ln>
                <a:solidFill>
                  <a:srgbClr val="336A90"/>
                </a:solidFill>
                <a:effectLst/>
                <a:uLnTx/>
                <a:uFillTx/>
                <a:latin typeface="Arial" panose="020B0604020202020204" pitchFamily="34" charset="0"/>
                <a:ea typeface="+mj-ea"/>
              </a:rPr>
              <a:t>For More Information</a:t>
            </a:r>
            <a:endParaRPr lang="en-US" sz="16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8999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ore Information - 2">
    <p:spTree>
      <p:nvGrpSpPr>
        <p:cNvPr id="1" name=""/>
        <p:cNvGrpSpPr/>
        <p:nvPr/>
      </p:nvGrpSpPr>
      <p:grpSpPr>
        <a:xfrm>
          <a:off x="0" y="0"/>
          <a:ext cx="0" cy="0"/>
          <a:chOff x="0" y="0"/>
          <a:chExt cx="0" cy="0"/>
        </a:xfrm>
      </p:grpSpPr>
      <p:sp>
        <p:nvSpPr>
          <p:cNvPr id="12" name="Rectangle 11"/>
          <p:cNvSpPr/>
          <p:nvPr userDrawn="1"/>
        </p:nvSpPr>
        <p:spPr>
          <a:xfrm>
            <a:off x="152400" y="152400"/>
            <a:ext cx="8839200" cy="2895600"/>
          </a:xfrm>
          <a:prstGeom prst="rect">
            <a:avLst/>
          </a:prstGeom>
          <a:solidFill>
            <a:srgbClr val="264A6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itle 7"/>
          <p:cNvSpPr>
            <a:spLocks noGrp="1"/>
          </p:cNvSpPr>
          <p:nvPr>
            <p:ph type="title"/>
          </p:nvPr>
        </p:nvSpPr>
        <p:spPr>
          <a:xfrm>
            <a:off x="685800" y="457200"/>
            <a:ext cx="7543800" cy="523220"/>
          </a:xfrm>
        </p:spPr>
        <p:txBody>
          <a:bodyPr/>
          <a:lstStyle>
            <a:lvl1pPr>
              <a:defRPr>
                <a:solidFill>
                  <a:schemeClr val="bg1"/>
                </a:solidFill>
              </a:defRPr>
            </a:lvl1pPr>
          </a:lstStyle>
          <a:p>
            <a:r>
              <a:rPr lang="en-US" dirty="0" smtClean="0">
                <a:solidFill>
                  <a:schemeClr val="bg1"/>
                </a:solidFill>
              </a:rPr>
              <a:t>For More Information</a:t>
            </a:r>
            <a:endParaRPr lang="en-US" sz="1400" i="1" dirty="0">
              <a:solidFill>
                <a:schemeClr val="bg1"/>
              </a:solidFill>
            </a:endParaRPr>
          </a:p>
        </p:txBody>
      </p:sp>
      <p:sp>
        <p:nvSpPr>
          <p:cNvPr id="15" name="Subtitle 2"/>
          <p:cNvSpPr>
            <a:spLocks noGrp="1"/>
          </p:cNvSpPr>
          <p:nvPr>
            <p:ph type="subTitle" idx="1" hasCustomPrompt="1"/>
          </p:nvPr>
        </p:nvSpPr>
        <p:spPr>
          <a:xfrm>
            <a:off x="685800" y="1219200"/>
            <a:ext cx="75438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Content Placeholder 2"/>
          <p:cNvSpPr>
            <a:spLocks noGrp="1"/>
          </p:cNvSpPr>
          <p:nvPr>
            <p:ph sz="half" idx="13" hasCustomPrompt="1"/>
          </p:nvPr>
        </p:nvSpPr>
        <p:spPr>
          <a:xfrm>
            <a:off x="152400" y="3048000"/>
            <a:ext cx="8839200" cy="3666744"/>
          </a:xfrm>
          <a:solidFill>
            <a:srgbClr val="F6F3EE"/>
          </a:solidFill>
        </p:spPr>
        <p:txBody>
          <a:bodyPr anchor="ctr" anchorCtr="0">
            <a:normAutofit/>
          </a:bodyPr>
          <a:lstStyle>
            <a:lvl1pPr marL="0" indent="0" algn="ctr">
              <a:buNone/>
              <a:defRPr sz="3600" b="1" i="0" baseline="0">
                <a:solidFill>
                  <a:srgbClr val="5B616B"/>
                </a:solidFill>
              </a:defRPr>
            </a:lvl1pPr>
            <a:lvl2pPr>
              <a:defRPr sz="1800">
                <a:solidFill>
                  <a:srgbClr val="5B616B"/>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PLACE PHOTO</a:t>
            </a:r>
          </a:p>
        </p:txBody>
      </p:sp>
    </p:spTree>
    <p:extLst>
      <p:ext uri="{BB962C8B-B14F-4D97-AF65-F5344CB8AC3E}">
        <p14:creationId xmlns:p14="http://schemas.microsoft.com/office/powerpoint/2010/main" val="2931753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ore Information - 3">
    <p:spTree>
      <p:nvGrpSpPr>
        <p:cNvPr id="1" name=""/>
        <p:cNvGrpSpPr/>
        <p:nvPr/>
      </p:nvGrpSpPr>
      <p:grpSpPr>
        <a:xfrm>
          <a:off x="0" y="0"/>
          <a:ext cx="0" cy="0"/>
          <a:chOff x="0" y="0"/>
          <a:chExt cx="0" cy="0"/>
        </a:xfrm>
      </p:grpSpPr>
      <p:sp>
        <p:nvSpPr>
          <p:cNvPr id="14" name="Title 7"/>
          <p:cNvSpPr>
            <a:spLocks noGrp="1"/>
          </p:cNvSpPr>
          <p:nvPr>
            <p:ph type="title" hasCustomPrompt="1"/>
          </p:nvPr>
        </p:nvSpPr>
        <p:spPr>
          <a:xfrm>
            <a:off x="552450" y="533400"/>
            <a:ext cx="3657600" cy="523220"/>
          </a:xfrm>
          <a:effectLst/>
        </p:spPr>
        <p:txBody>
          <a:bodyPr/>
          <a:lstStyle>
            <a:lvl1pPr>
              <a:defRPr>
                <a:solidFill>
                  <a:srgbClr val="336A90"/>
                </a:solidFill>
              </a:defRPr>
            </a:lvl1pPr>
          </a:lstStyle>
          <a:p>
            <a:r>
              <a:rPr lang="en-US" dirty="0" smtClean="0"/>
              <a:t>For More Information</a:t>
            </a:r>
            <a:endParaRPr lang="en-US" dirty="0"/>
          </a:p>
        </p:txBody>
      </p:sp>
      <p:sp>
        <p:nvSpPr>
          <p:cNvPr id="15" name="Subtitle 2"/>
          <p:cNvSpPr>
            <a:spLocks noGrp="1"/>
          </p:cNvSpPr>
          <p:nvPr>
            <p:ph type="subTitle" idx="1" hasCustomPrompt="1"/>
          </p:nvPr>
        </p:nvSpPr>
        <p:spPr>
          <a:xfrm>
            <a:off x="533400" y="1219200"/>
            <a:ext cx="3657600" cy="1600200"/>
          </a:xfrm>
          <a:effectLst/>
        </p:spPr>
        <p:txBody>
          <a:bodyPr>
            <a:normAutofit/>
          </a:bodyPr>
          <a:lstStyle>
            <a:lvl1pPr marL="0" indent="0" algn="l">
              <a:buNone/>
              <a:defRPr sz="1800">
                <a:solidFill>
                  <a:srgbClr val="336A9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Text STYLE</a:t>
            </a:r>
            <a:endParaRPr lang="en-US" dirty="0"/>
          </a:p>
        </p:txBody>
      </p:sp>
      <p:sp>
        <p:nvSpPr>
          <p:cNvPr id="9" name="Content Placeholder 2"/>
          <p:cNvSpPr>
            <a:spLocks noGrp="1"/>
          </p:cNvSpPr>
          <p:nvPr>
            <p:ph sz="half" idx="13" hasCustomPrompt="1"/>
          </p:nvPr>
        </p:nvSpPr>
        <p:spPr>
          <a:xfrm>
            <a:off x="4495800" y="152400"/>
            <a:ext cx="4495800" cy="6562344"/>
          </a:xfrm>
          <a:solidFill>
            <a:srgbClr val="F6F3EE"/>
          </a:solidFill>
        </p:spPr>
        <p:txBody>
          <a:bodyPr anchor="ctr" anchorCtr="0">
            <a:normAutofit/>
          </a:bodyPr>
          <a:lstStyle>
            <a:lvl1pPr marL="0" indent="0" algn="ctr">
              <a:buNone/>
              <a:defRPr sz="3600" b="1" i="0" baseline="0">
                <a:solidFill>
                  <a:srgbClr val="5B616B"/>
                </a:solidFill>
              </a:defRPr>
            </a:lvl1pPr>
            <a:lvl2pPr>
              <a:defRPr sz="1800">
                <a:solidFill>
                  <a:srgbClr val="5B616B"/>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PLACE PHOTO</a:t>
            </a:r>
          </a:p>
        </p:txBody>
      </p:sp>
    </p:spTree>
    <p:extLst>
      <p:ext uri="{BB962C8B-B14F-4D97-AF65-F5344CB8AC3E}">
        <p14:creationId xmlns:p14="http://schemas.microsoft.com/office/powerpoint/2010/main" val="855222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Light Gray">
    <p:bg>
      <p:bgPr>
        <a:solidFill>
          <a:srgbClr val="F6F3EE"/>
        </a:solidFill>
        <a:effectLst/>
      </p:bgPr>
    </p:bg>
    <p:spTree>
      <p:nvGrpSpPr>
        <p:cNvPr id="1" name=""/>
        <p:cNvGrpSpPr/>
        <p:nvPr/>
      </p:nvGrpSpPr>
      <p:grpSpPr>
        <a:xfrm>
          <a:off x="0" y="0"/>
          <a:ext cx="0" cy="0"/>
          <a:chOff x="0" y="0"/>
          <a:chExt cx="0" cy="0"/>
        </a:xfrm>
      </p:grpSpPr>
      <p:sp>
        <p:nvSpPr>
          <p:cNvPr id="14" name="Title 1"/>
          <p:cNvSpPr>
            <a:spLocks noGrp="1"/>
          </p:cNvSpPr>
          <p:nvPr>
            <p:ph type="ctrTitle" hasCustomPrompt="1"/>
          </p:nvPr>
        </p:nvSpPr>
        <p:spPr>
          <a:xfrm>
            <a:off x="685800" y="1676400"/>
            <a:ext cx="5486400" cy="1600200"/>
          </a:xfrm>
        </p:spPr>
        <p:txBody>
          <a:bodyPr anchor="b" anchorCtr="0">
            <a:normAutofit/>
          </a:bodyPr>
          <a:lstStyle>
            <a:lvl1pPr>
              <a:defRPr sz="3200" baseline="0">
                <a:solidFill>
                  <a:srgbClr val="336A90"/>
                </a:solidFill>
              </a:defRPr>
            </a:lvl1pPr>
          </a:lstStyle>
          <a:p>
            <a:r>
              <a:rPr lang="en-US" dirty="0" smtClean="0"/>
              <a:t>Click to Edit Master Style</a:t>
            </a:r>
            <a:endParaRPr lang="en-US" dirty="0"/>
          </a:p>
        </p:txBody>
      </p:sp>
      <p:sp>
        <p:nvSpPr>
          <p:cNvPr id="15" name="Subtitle 2"/>
          <p:cNvSpPr>
            <a:spLocks noGrp="1"/>
          </p:cNvSpPr>
          <p:nvPr>
            <p:ph type="subTitle" idx="1" hasCustomPrompt="1"/>
          </p:nvPr>
        </p:nvSpPr>
        <p:spPr>
          <a:xfrm>
            <a:off x="685800" y="3657600"/>
            <a:ext cx="3429000" cy="1600200"/>
          </a:xfrm>
        </p:spPr>
        <p:txBody>
          <a:bodyPr>
            <a:normAutofit/>
          </a:bodyPr>
          <a:lstStyle>
            <a:lvl1pPr marL="0" indent="0" algn="l">
              <a:buNone/>
              <a:defRPr sz="1800">
                <a:solidFill>
                  <a:srgbClr val="336A9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br>
              <a:rPr lang="en-US" dirty="0" smtClean="0"/>
            </a:br>
            <a:r>
              <a:rPr lang="en-US" dirty="0" smtClean="0"/>
              <a:t>Master Subtitle Style</a:t>
            </a:r>
          </a:p>
        </p:txBody>
      </p:sp>
      <p:cxnSp>
        <p:nvCxnSpPr>
          <p:cNvPr id="16" name="Straight Connector 15"/>
          <p:cNvCxnSpPr/>
          <p:nvPr userDrawn="1"/>
        </p:nvCxnSpPr>
        <p:spPr>
          <a:xfrm>
            <a:off x="800100" y="3429000"/>
            <a:ext cx="4343400" cy="0"/>
          </a:xfrm>
          <a:prstGeom prst="line">
            <a:avLst/>
          </a:prstGeom>
          <a:ln w="19050">
            <a:solidFill>
              <a:srgbClr val="336A90"/>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4375" y="5847783"/>
            <a:ext cx="3752407" cy="570367"/>
          </a:xfrm>
          <a:prstGeom prst="rect">
            <a:avLst/>
          </a:prstGeom>
        </p:spPr>
      </p:pic>
    </p:spTree>
    <p:extLst>
      <p:ext uri="{BB962C8B-B14F-4D97-AF65-F5344CB8AC3E}">
        <p14:creationId xmlns:p14="http://schemas.microsoft.com/office/powerpoint/2010/main" val="1938338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 Photo - Dark Blu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52400" y="3581400"/>
            <a:ext cx="6543675" cy="2057400"/>
          </a:xfrm>
          <a:prstGeom prst="rect">
            <a:avLst/>
          </a:prstGeom>
          <a:solidFill>
            <a:srgbClr val="264A64">
              <a:alpha val="9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itle 1"/>
          <p:cNvSpPr>
            <a:spLocks noGrp="1"/>
          </p:cNvSpPr>
          <p:nvPr>
            <p:ph type="ctrTitle" hasCustomPrompt="1"/>
          </p:nvPr>
        </p:nvSpPr>
        <p:spPr>
          <a:xfrm>
            <a:off x="914400" y="3581400"/>
            <a:ext cx="5486400" cy="1219200"/>
          </a:xfrm>
          <a:noFill/>
        </p:spPr>
        <p:txBody>
          <a:bodyPr anchor="b" anchorCtr="0">
            <a:normAutofit/>
          </a:bodyPr>
          <a:lstStyle>
            <a:lvl1pPr marL="0" algn="l">
              <a:defRPr sz="3200" baseline="0">
                <a:solidFill>
                  <a:srgbClr val="FFFFFF"/>
                </a:solidFill>
              </a:defRPr>
            </a:lvl1pPr>
          </a:lstStyle>
          <a:p>
            <a:r>
              <a:rPr lang="en-US" dirty="0" smtClean="0"/>
              <a:t>Title Goes Here &amp;</a:t>
            </a:r>
            <a:br>
              <a:rPr lang="en-US" dirty="0" smtClean="0"/>
            </a:br>
            <a:r>
              <a:rPr lang="en-US" dirty="0" smtClean="0"/>
              <a:t>Can Run Two Lines</a:t>
            </a:r>
            <a:endParaRPr lang="en-US" dirty="0"/>
          </a:p>
        </p:txBody>
      </p:sp>
      <p:sp>
        <p:nvSpPr>
          <p:cNvPr id="11"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smtClean="0"/>
              <a:t>ADD PHOTO CREDIT HERE</a:t>
            </a:r>
            <a:endParaRPr lang="en-US" dirty="0"/>
          </a:p>
        </p:txBody>
      </p:sp>
      <p:pic>
        <p:nvPicPr>
          <p:cNvPr id="10" name="Picture 9" descr="Logo for HHS and ACF. Office of Child Support Enforcement" title="HHS/ACF Logo"/>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48193" y="5029200"/>
            <a:ext cx="3142807" cy="479500"/>
          </a:xfrm>
          <a:prstGeom prst="rect">
            <a:avLst/>
          </a:prstGeom>
        </p:spPr>
      </p:pic>
    </p:spTree>
    <p:extLst>
      <p:ext uri="{BB962C8B-B14F-4D97-AF65-F5344CB8AC3E}">
        <p14:creationId xmlns:p14="http://schemas.microsoft.com/office/powerpoint/2010/main" val="3360958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 Photo - No Colo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itle 1"/>
          <p:cNvSpPr>
            <a:spLocks noGrp="1"/>
          </p:cNvSpPr>
          <p:nvPr>
            <p:ph type="ctrTitle" hasCustomPrompt="1"/>
          </p:nvPr>
        </p:nvSpPr>
        <p:spPr>
          <a:xfrm>
            <a:off x="914400" y="2667000"/>
            <a:ext cx="5486400" cy="1447800"/>
          </a:xfrm>
        </p:spPr>
        <p:txBody>
          <a:bodyPr anchor="ctr" anchorCtr="0">
            <a:normAutofit/>
          </a:bodyPr>
          <a:lstStyle>
            <a:lvl1pPr>
              <a:defRPr sz="3200" baseline="0">
                <a:solidFill>
                  <a:srgbClr val="FFFFFF"/>
                </a:solidFill>
              </a:defRPr>
            </a:lvl1pPr>
          </a:lstStyle>
          <a:p>
            <a:r>
              <a:rPr lang="en-US" dirty="0" smtClean="0"/>
              <a:t>Click to Edit Master </a:t>
            </a:r>
            <a:br>
              <a:rPr lang="en-US" dirty="0" smtClean="0"/>
            </a:br>
            <a:r>
              <a:rPr lang="en-US" dirty="0" smtClean="0"/>
              <a:t>Photo Title Style</a:t>
            </a:r>
            <a:endParaRPr lang="en-US" dirty="0"/>
          </a:p>
        </p:txBody>
      </p:sp>
      <p:sp>
        <p:nvSpPr>
          <p:cNvPr id="15" name="Subtitle 2"/>
          <p:cNvSpPr>
            <a:spLocks noGrp="1"/>
          </p:cNvSpPr>
          <p:nvPr>
            <p:ph type="subTitle" idx="1" hasCustomPrompt="1"/>
          </p:nvPr>
        </p:nvSpPr>
        <p:spPr>
          <a:xfrm>
            <a:off x="914400" y="4343400"/>
            <a:ext cx="5562600" cy="10668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cxnSp>
        <p:nvCxnSpPr>
          <p:cNvPr id="16" name="Straight Connector 15"/>
          <p:cNvCxnSpPr/>
          <p:nvPr userDrawn="1"/>
        </p:nvCxnSpPr>
        <p:spPr>
          <a:xfrm>
            <a:off x="1066800" y="4114800"/>
            <a:ext cx="41910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smtClean="0"/>
              <a:t>ADD PHOTO CREDIT HERE</a:t>
            </a:r>
            <a:endParaRPr lang="en-US" dirty="0"/>
          </a:p>
        </p:txBody>
      </p:sp>
      <p:pic>
        <p:nvPicPr>
          <p:cNvPr id="6" name="Picture 5" descr="Logo for HHS and ACF. Office of Child Support Enforcement" title="HHS/ACF Logo"/>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66800" y="5638801"/>
            <a:ext cx="4494969" cy="685800"/>
          </a:xfrm>
          <a:prstGeom prst="rect">
            <a:avLst/>
          </a:prstGeom>
        </p:spPr>
      </p:pic>
    </p:spTree>
    <p:extLst>
      <p:ext uri="{BB962C8B-B14F-4D97-AF65-F5344CB8AC3E}">
        <p14:creationId xmlns:p14="http://schemas.microsoft.com/office/powerpoint/2010/main" val="3861607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Divider - Dark Blue">
    <p:bg>
      <p:bgPr>
        <a:solidFill>
          <a:srgbClr val="264A6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95300" y="1589782"/>
            <a:ext cx="8153400" cy="523220"/>
          </a:xfrm>
        </p:spPr>
        <p:txBody>
          <a:bodyPr wrap="square" anchor="t" anchorCtr="0">
            <a:spAutoFit/>
          </a:bodyPr>
          <a:lstStyle>
            <a:lvl1pPr algn="ctr">
              <a:defRPr sz="2800">
                <a:solidFill>
                  <a:srgbClr val="FFFFFF"/>
                </a:solidFill>
              </a:defRPr>
            </a:lvl1pPr>
          </a:lstStyle>
          <a:p>
            <a:r>
              <a:rPr lang="en-US" dirty="0" smtClean="0"/>
              <a:t>Click to Edit Master Divider Title Style</a:t>
            </a:r>
            <a:endParaRPr lang="en-US" dirty="0"/>
          </a:p>
        </p:txBody>
      </p:sp>
    </p:spTree>
    <p:extLst>
      <p:ext uri="{BB962C8B-B14F-4D97-AF65-F5344CB8AC3E}">
        <p14:creationId xmlns:p14="http://schemas.microsoft.com/office/powerpoint/2010/main" val="183496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 Photo - Dark Blu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52399" y="4181475"/>
            <a:ext cx="6543675" cy="1600200"/>
          </a:xfrm>
          <a:prstGeom prst="rect">
            <a:avLst/>
          </a:prstGeom>
          <a:solidFill>
            <a:srgbClr val="264A6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smtClean="0"/>
              <a:t>ADD PHOTO CREDIT HERE</a:t>
            </a:r>
            <a:endParaRPr lang="en-US" dirty="0"/>
          </a:p>
        </p:txBody>
      </p:sp>
      <p:sp>
        <p:nvSpPr>
          <p:cNvPr id="7" name="Title 1"/>
          <p:cNvSpPr>
            <a:spLocks noGrp="1"/>
          </p:cNvSpPr>
          <p:nvPr>
            <p:ph type="ctrTitle" hasCustomPrompt="1"/>
          </p:nvPr>
        </p:nvSpPr>
        <p:spPr>
          <a:xfrm>
            <a:off x="914400" y="4181475"/>
            <a:ext cx="5486400" cy="1600200"/>
          </a:xfrm>
          <a:noFill/>
        </p:spPr>
        <p:txBody>
          <a:bodyPr anchor="ctr" anchorCtr="0">
            <a:normAutofit/>
          </a:bodyPr>
          <a:lstStyle>
            <a:lvl1pPr marL="0" algn="l">
              <a:defRPr sz="2800" baseline="0">
                <a:solidFill>
                  <a:srgbClr val="FFFFFF"/>
                </a:solidFill>
              </a:defRPr>
            </a:lvl1pPr>
          </a:lstStyle>
          <a:p>
            <a:r>
              <a:rPr lang="en-US" dirty="0" smtClean="0"/>
              <a:t>Click to Edit Photo Divider </a:t>
            </a:r>
            <a:br>
              <a:rPr lang="en-US" dirty="0" smtClean="0"/>
            </a:br>
            <a:r>
              <a:rPr lang="en-US" dirty="0" smtClean="0"/>
              <a:t>Title Style</a:t>
            </a:r>
            <a:endParaRPr lang="en-US" dirty="0"/>
          </a:p>
        </p:txBody>
      </p:sp>
    </p:spTree>
    <p:extLst>
      <p:ext uri="{BB962C8B-B14F-4D97-AF65-F5344CB8AC3E}">
        <p14:creationId xmlns:p14="http://schemas.microsoft.com/office/powerpoint/2010/main" val="2452134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ver -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itle 1"/>
          <p:cNvSpPr>
            <a:spLocks noGrp="1"/>
          </p:cNvSpPr>
          <p:nvPr>
            <p:ph type="ctrTitle" hasCustomPrompt="1"/>
          </p:nvPr>
        </p:nvSpPr>
        <p:spPr>
          <a:xfrm>
            <a:off x="914400" y="1066800"/>
            <a:ext cx="7315200" cy="990600"/>
          </a:xfrm>
          <a:noFill/>
        </p:spPr>
        <p:txBody>
          <a:bodyPr anchor="b" anchorCtr="0">
            <a:normAutofit/>
          </a:bodyPr>
          <a:lstStyle>
            <a:lvl1pPr marL="0" algn="l">
              <a:defRPr sz="3200" baseline="0">
                <a:solidFill>
                  <a:srgbClr val="FFFFFF"/>
                </a:solidFill>
              </a:defRPr>
            </a:lvl1pPr>
          </a:lstStyle>
          <a:p>
            <a:r>
              <a:rPr lang="en-US" dirty="0" smtClean="0"/>
              <a:t>Click to Edit Photo Divider </a:t>
            </a:r>
            <a:br>
              <a:rPr lang="en-US" dirty="0" smtClean="0"/>
            </a:br>
            <a:r>
              <a:rPr lang="en-US" dirty="0" smtClean="0"/>
              <a:t>Title Style</a:t>
            </a:r>
            <a:endParaRPr lang="en-US" dirty="0"/>
          </a:p>
        </p:txBody>
      </p:sp>
      <p:sp>
        <p:nvSpPr>
          <p:cNvPr id="11"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smtClean="0"/>
              <a:t>ADD PHOTO CREDIT HERE</a:t>
            </a:r>
            <a:endParaRPr lang="en-US" dirty="0"/>
          </a:p>
        </p:txBody>
      </p:sp>
    </p:spTree>
    <p:extLst>
      <p:ext uri="{BB962C8B-B14F-4D97-AF65-F5344CB8AC3E}">
        <p14:creationId xmlns:p14="http://schemas.microsoft.com/office/powerpoint/2010/main" val="1616166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F6F3EE"/>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85800" y="1600200"/>
            <a:ext cx="7543800" cy="4572000"/>
          </a:xfrm>
        </p:spPr>
        <p:txBody>
          <a:bodyPr/>
          <a:lstStyle>
            <a:lvl1pPr>
              <a:defRPr baseline="0">
                <a:solidFill>
                  <a:srgbClr val="5B616B"/>
                </a:solidFill>
              </a:defRPr>
            </a:lvl1pPr>
            <a:lvl2pPr>
              <a:defRPr>
                <a:solidFill>
                  <a:srgbClr val="5B616B"/>
                </a:solidFill>
              </a:defRPr>
            </a:lvl2pPr>
            <a:lvl3pPr>
              <a:defRPr sz="1600">
                <a:latin typeface="Arial" panose="020B0604020202020204" pitchFamily="34" charset="0"/>
                <a:cs typeface="Arial" panose="020B0604020202020204" pitchFamily="34" charset="0"/>
              </a:defRPr>
            </a:lvl3pPr>
          </a:lstStyle>
          <a:p>
            <a:pPr lvl="0"/>
            <a:r>
              <a:rPr lang="en-US" dirty="0" smtClean="0"/>
              <a:t>Level 1 bullet goes here</a:t>
            </a:r>
          </a:p>
          <a:p>
            <a:pPr lvl="1"/>
            <a:r>
              <a:rPr lang="en-US" dirty="0" smtClean="0"/>
              <a:t>Level 2 bullet goes here</a:t>
            </a:r>
          </a:p>
          <a:p>
            <a:pPr lvl="2"/>
            <a:r>
              <a:rPr lang="en-US" dirty="0" smtClean="0"/>
              <a:t>Level 3 bullet goes here</a:t>
            </a:r>
          </a:p>
        </p:txBody>
      </p:sp>
      <p:sp>
        <p:nvSpPr>
          <p:cNvPr id="10" name="Slide Number Placeholder 5"/>
          <p:cNvSpPr>
            <a:spLocks noGrp="1"/>
          </p:cNvSpPr>
          <p:nvPr>
            <p:ph type="sldNum" sz="quarter" idx="4"/>
          </p:nvPr>
        </p:nvSpPr>
        <p:spPr>
          <a:xfrm>
            <a:off x="6858000" y="6505545"/>
            <a:ext cx="2133600" cy="215444"/>
          </a:xfrm>
          <a:prstGeom prst="rect">
            <a:avLst/>
          </a:prstGeom>
        </p:spPr>
        <p:txBody>
          <a:bodyPr vert="horz" lIns="91440" tIns="45720" rIns="91440" bIns="45720" rtlCol="0" anchor="ctr">
            <a:spAutoFit/>
          </a:bodyPr>
          <a:lstStyle>
            <a:lvl1pPr algn="r">
              <a:defRPr sz="800" b="0" i="0">
                <a:solidFill>
                  <a:srgbClr val="6C6463"/>
                </a:solidFill>
                <a:latin typeface="Arial" panose="020B0604020202020204" pitchFamily="34" charset="0"/>
                <a:cs typeface="Arial" panose="020B0604020202020204" pitchFamily="34" charset="0"/>
              </a:defRPr>
            </a:lvl1pPr>
          </a:lstStyle>
          <a:p>
            <a:fld id="{42782948-4DBE-204D-AB9E-B65E067054AE}" type="slidenum">
              <a:rPr lang="en-US" smtClean="0"/>
              <a:pPr/>
              <a:t>‹#›</a:t>
            </a:fld>
            <a:endParaRPr lang="en-US" dirty="0"/>
          </a:p>
        </p:txBody>
      </p:sp>
      <p:sp>
        <p:nvSpPr>
          <p:cNvPr id="11" name="Title 1"/>
          <p:cNvSpPr>
            <a:spLocks noGrp="1"/>
          </p:cNvSpPr>
          <p:nvPr>
            <p:ph type="title" hasCustomPrompt="1"/>
          </p:nvPr>
        </p:nvSpPr>
        <p:spPr>
          <a:xfrm>
            <a:off x="685800" y="848380"/>
            <a:ext cx="7543800" cy="523220"/>
          </a:xfrm>
        </p:spPr>
        <p:txBody>
          <a:bodyPr wrap="square" anchor="b" anchorCtr="0">
            <a:spAutoFit/>
          </a:bodyPr>
          <a:lstStyle>
            <a:lvl1pPr>
              <a:defRPr baseline="0">
                <a:solidFill>
                  <a:srgbClr val="336A90"/>
                </a:solidFill>
              </a:defRPr>
            </a:lvl1pPr>
          </a:lstStyle>
          <a:p>
            <a:r>
              <a:rPr lang="en-US" dirty="0" smtClean="0"/>
              <a:t>Title Goes Here &amp; Can Run Two Lines</a:t>
            </a:r>
            <a:endParaRPr lang="en-US" dirty="0"/>
          </a:p>
        </p:txBody>
      </p:sp>
      <p:sp>
        <p:nvSpPr>
          <p:cNvPr id="2" name="TextBox 1"/>
          <p:cNvSpPr txBox="1"/>
          <p:nvPr userDrawn="1"/>
        </p:nvSpPr>
        <p:spPr>
          <a:xfrm>
            <a:off x="3124200" y="6495990"/>
            <a:ext cx="2895600" cy="215444"/>
          </a:xfrm>
          <a:prstGeom prst="rect">
            <a:avLst/>
          </a:prstGeom>
          <a:noFill/>
        </p:spPr>
        <p:txBody>
          <a:bodyPr wrap="square" rtlCol="0">
            <a:spAutoFit/>
          </a:bodyPr>
          <a:lstStyle/>
          <a:p>
            <a:pPr algn="ctr"/>
            <a:r>
              <a:rPr lang="en-US" sz="800" dirty="0" smtClean="0">
                <a:solidFill>
                  <a:srgbClr val="5B616B"/>
                </a:solidFill>
                <a:latin typeface="Arial" panose="020B0604020202020204" pitchFamily="34" charset="0"/>
                <a:cs typeface="Arial" panose="020B0604020202020204" pitchFamily="34" charset="0"/>
              </a:rPr>
              <a:t>Office of Child Support Enforcement</a:t>
            </a:r>
            <a:endParaRPr lang="en-US" sz="800" dirty="0">
              <a:solidFill>
                <a:srgbClr val="5B616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6097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Gray 2 Content">
    <p:bg>
      <p:bgPr>
        <a:solidFill>
          <a:srgbClr val="F6F3EE"/>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85800" y="1600200"/>
            <a:ext cx="3657296" cy="4724400"/>
          </a:xfrm>
        </p:spPr>
        <p:txBody>
          <a:bodyPr>
            <a:normAutofit/>
          </a:bodyPr>
          <a:lstStyle>
            <a:lvl1pPr>
              <a:defRPr sz="2000" baseline="0">
                <a:solidFill>
                  <a:srgbClr val="5B616B"/>
                </a:solidFill>
              </a:defRPr>
            </a:lvl1pPr>
            <a:lvl2pPr>
              <a:defRPr sz="1800" baseline="0">
                <a:solidFill>
                  <a:srgbClr val="5B616B"/>
                </a:solidFill>
              </a:defRPr>
            </a:lvl2pPr>
            <a:lvl3pPr>
              <a:defRPr sz="1600">
                <a:solidFill>
                  <a:srgbClr val="6C6463"/>
                </a:solidFill>
                <a:latin typeface="Arial" panose="020B0604020202020204" pitchFamily="34" charset="0"/>
                <a:cs typeface="Arial" panose="020B0604020202020204" pitchFamily="34" charset="0"/>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Level 1 bullet goes here</a:t>
            </a:r>
          </a:p>
          <a:p>
            <a:pPr lvl="1"/>
            <a:r>
              <a:rPr lang="en-US" dirty="0" smtClean="0"/>
              <a:t>Level 2 bullet goes here</a:t>
            </a:r>
          </a:p>
          <a:p>
            <a:pPr lvl="2"/>
            <a:r>
              <a:rPr lang="en-US" dirty="0" smtClean="0"/>
              <a:t>Level 3 bullet goes here</a:t>
            </a:r>
          </a:p>
        </p:txBody>
      </p:sp>
      <p:sp>
        <p:nvSpPr>
          <p:cNvPr id="6" name="Content Placeholder 2"/>
          <p:cNvSpPr>
            <a:spLocks noGrp="1"/>
          </p:cNvSpPr>
          <p:nvPr>
            <p:ph sz="half" idx="11" hasCustomPrompt="1"/>
          </p:nvPr>
        </p:nvSpPr>
        <p:spPr>
          <a:xfrm>
            <a:off x="4724400" y="1600200"/>
            <a:ext cx="3505200" cy="4724400"/>
          </a:xfrm>
        </p:spPr>
        <p:txBody>
          <a:bodyPr>
            <a:normAutofit/>
          </a:bodyPr>
          <a:lstStyle>
            <a:lvl1pPr>
              <a:defRPr sz="2000">
                <a:solidFill>
                  <a:srgbClr val="5B616B"/>
                </a:solidFill>
              </a:defRPr>
            </a:lvl1pPr>
            <a:lvl2pPr>
              <a:defRPr sz="1800">
                <a:solidFill>
                  <a:srgbClr val="5B616B"/>
                </a:solidFill>
              </a:defRPr>
            </a:lvl2pPr>
            <a:lvl3pPr>
              <a:defRPr sz="1600">
                <a:solidFill>
                  <a:srgbClr val="6C6463"/>
                </a:solidFill>
                <a:latin typeface="Arial" panose="020B0604020202020204" pitchFamily="34" charset="0"/>
                <a:cs typeface="Arial" panose="020B0604020202020204" pitchFamily="34" charset="0"/>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Level 1 bullet goes here</a:t>
            </a:r>
          </a:p>
          <a:p>
            <a:pPr lvl="1"/>
            <a:r>
              <a:rPr lang="en-US" dirty="0" smtClean="0"/>
              <a:t>Level 2 bullet goes here</a:t>
            </a:r>
          </a:p>
          <a:p>
            <a:pPr lvl="2"/>
            <a:r>
              <a:rPr lang="en-US" dirty="0" smtClean="0"/>
              <a:t>Level 3 bullet goes here</a:t>
            </a:r>
          </a:p>
        </p:txBody>
      </p:sp>
      <p:sp>
        <p:nvSpPr>
          <p:cNvPr id="9" name="Slide Number Placeholder 5"/>
          <p:cNvSpPr>
            <a:spLocks noGrp="1"/>
          </p:cNvSpPr>
          <p:nvPr>
            <p:ph type="sldNum" sz="quarter" idx="4"/>
          </p:nvPr>
        </p:nvSpPr>
        <p:spPr>
          <a:xfrm>
            <a:off x="6858000" y="6505545"/>
            <a:ext cx="2133600" cy="215444"/>
          </a:xfrm>
          <a:prstGeom prst="rect">
            <a:avLst/>
          </a:prstGeom>
        </p:spPr>
        <p:txBody>
          <a:bodyPr vert="horz" lIns="91440" tIns="45720" rIns="91440" bIns="45720" rtlCol="0" anchor="ctr">
            <a:spAutoFit/>
          </a:bodyPr>
          <a:lstStyle>
            <a:lvl1pPr algn="r">
              <a:defRPr sz="800" b="0" i="0">
                <a:solidFill>
                  <a:srgbClr val="6C6463"/>
                </a:solidFill>
                <a:latin typeface="Arial" panose="020B0604020202020204" pitchFamily="34" charset="0"/>
                <a:cs typeface="Arial" panose="020B0604020202020204" pitchFamily="34" charset="0"/>
              </a:defRPr>
            </a:lvl1pPr>
          </a:lstStyle>
          <a:p>
            <a:fld id="{42782948-4DBE-204D-AB9E-B65E067054AE}" type="slidenum">
              <a:rPr lang="en-US" smtClean="0"/>
              <a:pPr/>
              <a:t>‹#›</a:t>
            </a:fld>
            <a:endParaRPr lang="en-US" dirty="0"/>
          </a:p>
        </p:txBody>
      </p:sp>
      <p:sp>
        <p:nvSpPr>
          <p:cNvPr id="11" name="TextBox 10"/>
          <p:cNvSpPr txBox="1"/>
          <p:nvPr userDrawn="1"/>
        </p:nvSpPr>
        <p:spPr>
          <a:xfrm>
            <a:off x="3124200" y="6495990"/>
            <a:ext cx="2895600" cy="215444"/>
          </a:xfrm>
          <a:prstGeom prst="rect">
            <a:avLst/>
          </a:prstGeom>
          <a:noFill/>
        </p:spPr>
        <p:txBody>
          <a:bodyPr wrap="square" rtlCol="0">
            <a:spAutoFit/>
          </a:bodyPr>
          <a:lstStyle/>
          <a:p>
            <a:pPr algn="ctr"/>
            <a:r>
              <a:rPr lang="en-US" sz="800" dirty="0" smtClean="0">
                <a:solidFill>
                  <a:srgbClr val="5B616B"/>
                </a:solidFill>
                <a:latin typeface="Arial" panose="020B0604020202020204" pitchFamily="34" charset="0"/>
                <a:cs typeface="Arial" panose="020B0604020202020204" pitchFamily="34" charset="0"/>
              </a:rPr>
              <a:t>Office of Child Support Enforcement</a:t>
            </a:r>
            <a:endParaRPr lang="en-US" sz="800" dirty="0">
              <a:solidFill>
                <a:srgbClr val="5B616B"/>
              </a:solidFill>
              <a:latin typeface="Arial" panose="020B0604020202020204" pitchFamily="34" charset="0"/>
              <a:cs typeface="Arial" panose="020B0604020202020204" pitchFamily="34" charset="0"/>
            </a:endParaRPr>
          </a:p>
        </p:txBody>
      </p:sp>
      <p:sp>
        <p:nvSpPr>
          <p:cNvPr id="12" name="Title 1"/>
          <p:cNvSpPr>
            <a:spLocks noGrp="1"/>
          </p:cNvSpPr>
          <p:nvPr>
            <p:ph type="title" hasCustomPrompt="1"/>
          </p:nvPr>
        </p:nvSpPr>
        <p:spPr>
          <a:xfrm>
            <a:off x="685800" y="848380"/>
            <a:ext cx="7543800" cy="523220"/>
          </a:xfrm>
        </p:spPr>
        <p:txBody>
          <a:bodyPr wrap="square" anchor="b" anchorCtr="0">
            <a:spAutoFit/>
          </a:bodyPr>
          <a:lstStyle>
            <a:lvl1pPr>
              <a:defRPr baseline="0">
                <a:solidFill>
                  <a:srgbClr val="336A90"/>
                </a:solidFill>
              </a:defRPr>
            </a:lvl1pPr>
          </a:lstStyle>
          <a:p>
            <a:r>
              <a:rPr lang="en-US" dirty="0" smtClean="0"/>
              <a:t>Title Goes Here</a:t>
            </a:r>
            <a:endParaRPr lang="en-US" dirty="0"/>
          </a:p>
        </p:txBody>
      </p:sp>
    </p:spTree>
    <p:extLst>
      <p:ext uri="{BB962C8B-B14F-4D97-AF65-F5344CB8AC3E}">
        <p14:creationId xmlns:p14="http://schemas.microsoft.com/office/powerpoint/2010/main" val="2224755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3EE"/>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
        <p:nvSpPr>
          <p:cNvPr id="9" name="Footer Placeholder 4"/>
          <p:cNvSpPr>
            <a:spLocks noGrp="1"/>
          </p:cNvSpPr>
          <p:nvPr>
            <p:ph type="ftr" sz="quarter" idx="3"/>
          </p:nvPr>
        </p:nvSpPr>
        <p:spPr>
          <a:xfrm>
            <a:off x="3124200" y="6505545"/>
            <a:ext cx="2895600" cy="215444"/>
          </a:xfrm>
          <a:prstGeom prst="rect">
            <a:avLst/>
          </a:prstGeom>
        </p:spPr>
        <p:txBody>
          <a:bodyPr vert="horz" lIns="91440" tIns="45720" rIns="91440" bIns="45720" rtlCol="0" anchor="ctr">
            <a:spAutoFit/>
          </a:bodyPr>
          <a:lstStyle>
            <a:lvl1pPr algn="ctr">
              <a:defRPr sz="800" b="0" i="0">
                <a:solidFill>
                  <a:srgbClr val="6C6463"/>
                </a:solidFill>
                <a:latin typeface="Arial" panose="020B0604020202020204" pitchFamily="34" charset="0"/>
                <a:cs typeface="Arial" panose="020B0604020202020204" pitchFamily="34" charset="0"/>
              </a:defRPr>
            </a:lvl1pPr>
          </a:lstStyle>
          <a:p>
            <a:r>
              <a:rPr lang="en-US" dirty="0" smtClean="0"/>
              <a:t>Office of Child Support Enforcement</a:t>
            </a:r>
            <a:endParaRPr lang="en-US" dirty="0"/>
          </a:p>
        </p:txBody>
      </p:sp>
      <p:sp>
        <p:nvSpPr>
          <p:cNvPr id="10" name="Slide Number Placeholder 5"/>
          <p:cNvSpPr>
            <a:spLocks noGrp="1"/>
          </p:cNvSpPr>
          <p:nvPr>
            <p:ph type="sldNum" sz="quarter" idx="4"/>
          </p:nvPr>
        </p:nvSpPr>
        <p:spPr>
          <a:xfrm>
            <a:off x="6858000" y="6505545"/>
            <a:ext cx="2133600" cy="215444"/>
          </a:xfrm>
          <a:prstGeom prst="rect">
            <a:avLst/>
          </a:prstGeom>
        </p:spPr>
        <p:txBody>
          <a:bodyPr vert="horz" lIns="91440" tIns="45720" rIns="91440" bIns="45720" rtlCol="0" anchor="ctr">
            <a:spAutoFit/>
          </a:bodyPr>
          <a:lstStyle>
            <a:lvl1pPr algn="r">
              <a:defRPr sz="800" b="0" i="0">
                <a:solidFill>
                  <a:srgbClr val="6C6463"/>
                </a:solidFill>
                <a:latin typeface="Arial" panose="020B0604020202020204" pitchFamily="34" charset="0"/>
                <a:cs typeface="Arial" panose="020B0604020202020204" pitchFamily="34" charset="0"/>
              </a:defRPr>
            </a:lvl1pPr>
          </a:lstStyle>
          <a:p>
            <a:fld id="{42782948-4DBE-204D-AB9E-B65E067054AE}" type="slidenum">
              <a:rPr lang="en-US" smtClean="0"/>
              <a:pPr/>
              <a:t>‹#›</a:t>
            </a:fld>
            <a:endParaRPr lang="en-US" dirty="0"/>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38" r:id="rId1"/>
    <p:sldLayoutId id="2147483741" r:id="rId2"/>
    <p:sldLayoutId id="2147483743" r:id="rId3"/>
    <p:sldLayoutId id="2147483742" r:id="rId4"/>
    <p:sldLayoutId id="2147483654" r:id="rId5"/>
    <p:sldLayoutId id="2147483745" r:id="rId6"/>
    <p:sldLayoutId id="2147483746" r:id="rId7"/>
    <p:sldLayoutId id="2147483708" r:id="rId8"/>
    <p:sldLayoutId id="2147483774" r:id="rId9"/>
    <p:sldLayoutId id="2147483710" r:id="rId10"/>
    <p:sldLayoutId id="2147483748" r:id="rId11"/>
    <p:sldLayoutId id="2147483776" r:id="rId12"/>
    <p:sldLayoutId id="2147483744" r:id="rId13"/>
    <p:sldLayoutId id="2147483775" r:id="rId14"/>
  </p:sldLayoutIdLst>
  <p:hf hdr="0" dt="0"/>
  <p:txStyles>
    <p:titleStyle>
      <a:lvl1pPr algn="l" defTabSz="457200" rtl="0" eaLnBrk="1" latinLnBrk="0" hangingPunct="1">
        <a:spcBef>
          <a:spcPct val="0"/>
        </a:spcBef>
        <a:buNone/>
        <a:defRPr sz="2800" b="0" i="0" kern="1200" baseline="0">
          <a:solidFill>
            <a:srgbClr val="336A90"/>
          </a:solidFill>
          <a:latin typeface="Arial" panose="020B0604020202020204" pitchFamily="34" charset="0"/>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baseline="0">
          <a:solidFill>
            <a:srgbClr val="5B616B"/>
          </a:solidFill>
          <a:latin typeface="Arial" panose="020B0604020202020204" pitchFamily="34" charset="0"/>
          <a:ea typeface="+mn-ea"/>
          <a:cs typeface="Gill Sans MT"/>
        </a:defRPr>
      </a:lvl1pPr>
      <a:lvl2pPr marL="684213" indent="-230188" algn="l" defTabSz="457200" rtl="0" eaLnBrk="1" latinLnBrk="0" hangingPunct="1">
        <a:spcBef>
          <a:spcPts val="0"/>
        </a:spcBef>
        <a:spcAft>
          <a:spcPts val="1200"/>
        </a:spcAft>
        <a:buFont typeface="Arial"/>
        <a:buChar char="–"/>
        <a:defRPr sz="1800" b="0" i="0" kern="1200" baseline="0">
          <a:solidFill>
            <a:srgbClr val="5B616B"/>
          </a:solidFill>
          <a:latin typeface="Arial" panose="020B0604020202020204" pitchFamily="34" charset="0"/>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s://www.acf.hhs.gov/css/resource/applications-by-states-to-use-courts-of-us-to-enforce-child-support-orders" TargetMode="External"/><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hyperlink" Target="https://www.acf.hhs.gov/css/resource/applications-by-states-to-use-the-courts-of-the-united-states-to-enforce"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a:xfrm>
            <a:off x="609600" y="4191000"/>
            <a:ext cx="5791200" cy="533400"/>
          </a:xfrm>
        </p:spPr>
        <p:txBody>
          <a:bodyPr>
            <a:normAutofit fontScale="90000"/>
          </a:bodyPr>
          <a:lstStyle/>
          <a:p>
            <a:r>
              <a:rPr lang="en-US" dirty="0" smtClean="0"/>
              <a:t>Technical Corrections Final Rule</a:t>
            </a:r>
            <a:endParaRPr lang="en-US" dirty="0"/>
          </a:p>
        </p:txBody>
      </p:sp>
    </p:spTree>
    <p:extLst>
      <p:ext uri="{BB962C8B-B14F-4D97-AF65-F5344CB8AC3E}">
        <p14:creationId xmlns:p14="http://schemas.microsoft.com/office/powerpoint/2010/main" val="146447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543800" cy="4343400"/>
          </a:xfrm>
        </p:spPr>
        <p:txBody>
          <a:bodyPr>
            <a:noAutofit/>
          </a:bodyPr>
          <a:lstStyle/>
          <a:p>
            <a:pPr marL="0" indent="0">
              <a:buNone/>
            </a:pPr>
            <a:r>
              <a:rPr lang="en-US" dirty="0" smtClean="0"/>
              <a:t>Compliance date:</a:t>
            </a:r>
          </a:p>
          <a:p>
            <a:r>
              <a:rPr lang="en-US" dirty="0" smtClean="0"/>
              <a:t>October </a:t>
            </a:r>
            <a:r>
              <a:rPr lang="en-US" dirty="0"/>
              <a:t>1, </a:t>
            </a:r>
            <a:r>
              <a:rPr lang="en-US" dirty="0" smtClean="0"/>
              <a:t>2018, </a:t>
            </a:r>
            <a:r>
              <a:rPr lang="en-US" dirty="0"/>
              <a:t>unless the Secretary of Health and Human Services determines that </a:t>
            </a:r>
            <a:r>
              <a:rPr lang="en-US" dirty="0" smtClean="0"/>
              <a:t>the state must pass legislation </a:t>
            </a:r>
            <a:r>
              <a:rPr lang="en-US" dirty="0"/>
              <a:t>(other than legislation appropriating funds) </a:t>
            </a:r>
            <a:r>
              <a:rPr lang="en-US" dirty="0" smtClean="0"/>
              <a:t>to </a:t>
            </a:r>
            <a:r>
              <a:rPr lang="en-US" dirty="0"/>
              <a:t>meet the requirements in section 454(6)(B)(ii) of the Social Security Act [42 U.S.C. 654(6)(B)(ii</a:t>
            </a:r>
            <a:r>
              <a:rPr lang="en-US" dirty="0" smtClean="0"/>
              <a:t>)].</a:t>
            </a:r>
          </a:p>
          <a:p>
            <a:endParaRPr lang="en-US" dirty="0" smtClean="0"/>
          </a:p>
        </p:txBody>
      </p:sp>
      <p:sp>
        <p:nvSpPr>
          <p:cNvPr id="3" name="Slide Number Placeholder 2"/>
          <p:cNvSpPr>
            <a:spLocks noGrp="1"/>
          </p:cNvSpPr>
          <p:nvPr>
            <p:ph type="sldNum" sz="quarter" idx="4"/>
          </p:nvPr>
        </p:nvSpPr>
        <p:spPr/>
        <p:txBody>
          <a:bodyPr/>
          <a:lstStyle/>
          <a:p>
            <a:fld id="{42782948-4DBE-204D-AB9E-B65E067054AE}" type="slidenum">
              <a:rPr lang="en-US" smtClean="0"/>
              <a:pPr/>
              <a:t>10</a:t>
            </a:fld>
            <a:endParaRPr lang="en-US" dirty="0"/>
          </a:p>
        </p:txBody>
      </p:sp>
      <p:sp>
        <p:nvSpPr>
          <p:cNvPr id="4" name="Title 3"/>
          <p:cNvSpPr>
            <a:spLocks noGrp="1"/>
          </p:cNvSpPr>
          <p:nvPr>
            <p:ph type="title"/>
          </p:nvPr>
        </p:nvSpPr>
        <p:spPr>
          <a:xfrm>
            <a:off x="685800" y="848380"/>
            <a:ext cx="7848600" cy="523220"/>
          </a:xfrm>
        </p:spPr>
        <p:txBody>
          <a:bodyPr/>
          <a:lstStyle/>
          <a:p>
            <a:pPr algn="ctr"/>
            <a:r>
              <a:rPr lang="en-US" dirty="0" smtClean="0"/>
              <a:t>Annual Fee (continued)</a:t>
            </a:r>
            <a:endParaRPr lang="en-US" dirty="0"/>
          </a:p>
        </p:txBody>
      </p:sp>
    </p:spTree>
    <p:extLst>
      <p:ext uri="{BB962C8B-B14F-4D97-AF65-F5344CB8AC3E}">
        <p14:creationId xmlns:p14="http://schemas.microsoft.com/office/powerpoint/2010/main" val="2563109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05000"/>
            <a:ext cx="7543800" cy="4267200"/>
          </a:xfrm>
        </p:spPr>
        <p:txBody>
          <a:bodyPr>
            <a:noAutofit/>
          </a:bodyPr>
          <a:lstStyle/>
          <a:p>
            <a:pPr marL="0" indent="0">
              <a:buNone/>
            </a:pPr>
            <a:r>
              <a:rPr lang="en-US" dirty="0" smtClean="0"/>
              <a:t>Compliance date (continued):</a:t>
            </a:r>
          </a:p>
          <a:p>
            <a:r>
              <a:rPr lang="en-US" dirty="0" smtClean="0"/>
              <a:t>In such a case, the state shall not be regarded as failing to meet such requirements before the first day of the first calendar quarter beginning after the first regular session of the State legislature that begins after February 9, 2018.</a:t>
            </a:r>
          </a:p>
          <a:p>
            <a:r>
              <a:rPr lang="en-US" dirty="0" smtClean="0"/>
              <a:t>For states </a:t>
            </a:r>
            <a:r>
              <a:rPr lang="en-US" dirty="0"/>
              <a:t>with a 2-year legislative session, each year of the session is deemed to be a separate regular session of the </a:t>
            </a:r>
            <a:r>
              <a:rPr lang="en-US" dirty="0" smtClean="0"/>
              <a:t>state </a:t>
            </a:r>
            <a:r>
              <a:rPr lang="en-US" dirty="0"/>
              <a:t>legislature.</a:t>
            </a:r>
          </a:p>
          <a:p>
            <a:endParaRPr lang="en-US" dirty="0" smtClean="0"/>
          </a:p>
        </p:txBody>
      </p:sp>
      <p:sp>
        <p:nvSpPr>
          <p:cNvPr id="3" name="Slide Number Placeholder 2"/>
          <p:cNvSpPr>
            <a:spLocks noGrp="1"/>
          </p:cNvSpPr>
          <p:nvPr>
            <p:ph type="sldNum" sz="quarter" idx="4"/>
          </p:nvPr>
        </p:nvSpPr>
        <p:spPr/>
        <p:txBody>
          <a:bodyPr/>
          <a:lstStyle/>
          <a:p>
            <a:fld id="{42782948-4DBE-204D-AB9E-B65E067054AE}" type="slidenum">
              <a:rPr lang="en-US" smtClean="0"/>
              <a:pPr/>
              <a:t>11</a:t>
            </a:fld>
            <a:endParaRPr lang="en-US" dirty="0"/>
          </a:p>
        </p:txBody>
      </p:sp>
      <p:sp>
        <p:nvSpPr>
          <p:cNvPr id="4" name="Title 3"/>
          <p:cNvSpPr>
            <a:spLocks noGrp="1"/>
          </p:cNvSpPr>
          <p:nvPr>
            <p:ph type="title"/>
          </p:nvPr>
        </p:nvSpPr>
        <p:spPr>
          <a:xfrm>
            <a:off x="685800" y="848380"/>
            <a:ext cx="7848600" cy="523220"/>
          </a:xfrm>
        </p:spPr>
        <p:txBody>
          <a:bodyPr/>
          <a:lstStyle/>
          <a:p>
            <a:pPr algn="ctr"/>
            <a:r>
              <a:rPr lang="en-US" dirty="0" smtClean="0"/>
              <a:t>Annual Fee (continued)</a:t>
            </a:r>
            <a:endParaRPr lang="en-US" dirty="0"/>
          </a:p>
        </p:txBody>
      </p:sp>
    </p:spTree>
    <p:extLst>
      <p:ext uri="{BB962C8B-B14F-4D97-AF65-F5344CB8AC3E}">
        <p14:creationId xmlns:p14="http://schemas.microsoft.com/office/powerpoint/2010/main" val="22384023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05000"/>
            <a:ext cx="7543800" cy="4267200"/>
          </a:xfrm>
        </p:spPr>
        <p:txBody>
          <a:bodyPr/>
          <a:lstStyle/>
          <a:p>
            <a:r>
              <a:rPr lang="en-US" dirty="0" smtClean="0"/>
              <a:t>Amends the compliance date for § 303.8(b)(7)(ii):</a:t>
            </a:r>
          </a:p>
          <a:p>
            <a:pPr marL="454025" lvl="1" indent="0">
              <a:buNone/>
            </a:pPr>
            <a:r>
              <a:rPr lang="en-US" dirty="0"/>
              <a:t>For those </a:t>
            </a:r>
            <a:r>
              <a:rPr lang="en-US" dirty="0" smtClean="0"/>
              <a:t>states </a:t>
            </a:r>
            <a:r>
              <a:rPr lang="en-US" dirty="0"/>
              <a:t>that consider incarceration to be voluntary unemployment, this final rule will delay the compliance date for sending </a:t>
            </a:r>
            <a:r>
              <a:rPr lang="en-US" dirty="0" smtClean="0"/>
              <a:t>notices </a:t>
            </a:r>
            <a:r>
              <a:rPr lang="en-US" dirty="0"/>
              <a:t>to 1 year after completion of the first quadrennial review of the </a:t>
            </a:r>
            <a:r>
              <a:rPr lang="en-US" dirty="0" smtClean="0"/>
              <a:t>state’s </a:t>
            </a:r>
            <a:r>
              <a:rPr lang="en-US" dirty="0"/>
              <a:t>guidelines that commences on or after December 21, </a:t>
            </a:r>
            <a:r>
              <a:rPr lang="en-US" dirty="0" smtClean="0"/>
              <a:t>2017.</a:t>
            </a:r>
          </a:p>
        </p:txBody>
      </p:sp>
      <p:sp>
        <p:nvSpPr>
          <p:cNvPr id="3" name="Slide Number Placeholder 2"/>
          <p:cNvSpPr>
            <a:spLocks noGrp="1"/>
          </p:cNvSpPr>
          <p:nvPr>
            <p:ph type="sldNum" sz="quarter" idx="4"/>
          </p:nvPr>
        </p:nvSpPr>
        <p:spPr/>
        <p:txBody>
          <a:bodyPr/>
          <a:lstStyle/>
          <a:p>
            <a:fld id="{42782948-4DBE-204D-AB9E-B65E067054AE}" type="slidenum">
              <a:rPr lang="en-US" smtClean="0"/>
              <a:pPr/>
              <a:t>12</a:t>
            </a:fld>
            <a:endParaRPr lang="en-US" dirty="0"/>
          </a:p>
        </p:txBody>
      </p:sp>
      <p:sp>
        <p:nvSpPr>
          <p:cNvPr id="4" name="Title 3"/>
          <p:cNvSpPr>
            <a:spLocks noGrp="1"/>
          </p:cNvSpPr>
          <p:nvPr>
            <p:ph type="title"/>
          </p:nvPr>
        </p:nvSpPr>
        <p:spPr>
          <a:xfrm>
            <a:off x="685800" y="417493"/>
            <a:ext cx="7772400" cy="954107"/>
          </a:xfrm>
        </p:spPr>
        <p:txBody>
          <a:bodyPr/>
          <a:lstStyle/>
          <a:p>
            <a:pPr algn="ctr"/>
            <a:r>
              <a:rPr lang="en-US" dirty="0" smtClean="0"/>
              <a:t>Review and Adjustment of Child Support Orders</a:t>
            </a:r>
            <a:r>
              <a:rPr lang="en-US" dirty="0"/>
              <a:t/>
            </a:r>
            <a:br>
              <a:rPr lang="en-US" dirty="0"/>
            </a:br>
            <a:r>
              <a:rPr lang="en-US" dirty="0" smtClean="0"/>
              <a:t>§ 303.8(b</a:t>
            </a:r>
            <a:r>
              <a:rPr lang="en-US" dirty="0"/>
              <a:t>)(7)(ii</a:t>
            </a:r>
            <a:r>
              <a:rPr lang="en-US" dirty="0" smtClean="0"/>
              <a:t>)</a:t>
            </a:r>
            <a:endParaRPr lang="en-US" dirty="0"/>
          </a:p>
        </p:txBody>
      </p:sp>
    </p:spTree>
    <p:extLst>
      <p:ext uri="{BB962C8B-B14F-4D97-AF65-F5344CB8AC3E}">
        <p14:creationId xmlns:p14="http://schemas.microsoft.com/office/powerpoint/2010/main" val="12038180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543800" cy="4343400"/>
          </a:xfrm>
        </p:spPr>
        <p:txBody>
          <a:bodyPr/>
          <a:lstStyle/>
          <a:p>
            <a:r>
              <a:rPr lang="en-US" dirty="0" smtClean="0"/>
              <a:t>Amends § 303.11(b</a:t>
            </a:r>
            <a:r>
              <a:rPr lang="en-US" dirty="0"/>
              <a:t>)(9)(ii) to allow case closure when the noncustodial parent is also receiving concurrent Supplemental Security Income (SSI) and </a:t>
            </a:r>
            <a:r>
              <a:rPr lang="en-US" dirty="0" smtClean="0"/>
              <a:t>Social Security Retirement (SSR) benefits</a:t>
            </a:r>
          </a:p>
          <a:p>
            <a:endParaRPr lang="en-US" dirty="0" smtClean="0"/>
          </a:p>
          <a:p>
            <a:r>
              <a:rPr lang="en-US" dirty="0" smtClean="0"/>
              <a:t>Reminds that case closure is optional</a:t>
            </a:r>
          </a:p>
        </p:txBody>
      </p:sp>
      <p:sp>
        <p:nvSpPr>
          <p:cNvPr id="5" name="Slide Number Placeholder 4"/>
          <p:cNvSpPr>
            <a:spLocks noGrp="1"/>
          </p:cNvSpPr>
          <p:nvPr>
            <p:ph type="sldNum" sz="quarter" idx="4"/>
          </p:nvPr>
        </p:nvSpPr>
        <p:spPr/>
        <p:txBody>
          <a:bodyPr/>
          <a:lstStyle/>
          <a:p>
            <a:fld id="{42782948-4DBE-204D-AB9E-B65E067054AE}" type="slidenum">
              <a:rPr lang="en-US" smtClean="0"/>
              <a:pPr/>
              <a:t>13</a:t>
            </a:fld>
            <a:endParaRPr lang="en-US" dirty="0"/>
          </a:p>
        </p:txBody>
      </p:sp>
      <p:sp>
        <p:nvSpPr>
          <p:cNvPr id="3" name="Title 2"/>
          <p:cNvSpPr>
            <a:spLocks noGrp="1"/>
          </p:cNvSpPr>
          <p:nvPr>
            <p:ph type="title"/>
          </p:nvPr>
        </p:nvSpPr>
        <p:spPr>
          <a:xfrm>
            <a:off x="685800" y="848380"/>
            <a:ext cx="7696200" cy="523220"/>
          </a:xfrm>
        </p:spPr>
        <p:txBody>
          <a:bodyPr/>
          <a:lstStyle/>
          <a:p>
            <a:pPr algn="ctr"/>
            <a:r>
              <a:rPr lang="en-US" dirty="0" smtClean="0"/>
              <a:t>Case Closure Criteria - </a:t>
            </a:r>
            <a:r>
              <a:rPr lang="en-US" dirty="0"/>
              <a:t>§ 303.11(b)(9)(ii) </a:t>
            </a:r>
            <a:r>
              <a:rPr lang="en-US" dirty="0" smtClean="0"/>
              <a:t>	</a:t>
            </a:r>
            <a:endParaRPr lang="en-US" dirty="0"/>
          </a:p>
        </p:txBody>
      </p:sp>
    </p:spTree>
    <p:extLst>
      <p:ext uri="{BB962C8B-B14F-4D97-AF65-F5344CB8AC3E}">
        <p14:creationId xmlns:p14="http://schemas.microsoft.com/office/powerpoint/2010/main" val="2479461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05000"/>
            <a:ext cx="7543800" cy="4267200"/>
          </a:xfrm>
        </p:spPr>
        <p:txBody>
          <a:bodyPr>
            <a:normAutofit/>
          </a:bodyPr>
          <a:lstStyle/>
          <a:p>
            <a:r>
              <a:rPr lang="en-US" dirty="0" smtClean="0"/>
              <a:t>This provision was promulgated on April 14, 1982.</a:t>
            </a:r>
          </a:p>
          <a:p>
            <a:endParaRPr lang="en-US" dirty="0" smtClean="0"/>
          </a:p>
          <a:p>
            <a:r>
              <a:rPr lang="en-US" dirty="0" smtClean="0"/>
              <a:t>It </a:t>
            </a:r>
            <a:r>
              <a:rPr lang="en-US" dirty="0"/>
              <a:t>provided </a:t>
            </a:r>
            <a:r>
              <a:rPr lang="en-US" dirty="0" smtClean="0"/>
              <a:t>authority </a:t>
            </a:r>
            <a:r>
              <a:rPr lang="en-US" dirty="0"/>
              <a:t>to </a:t>
            </a:r>
            <a:r>
              <a:rPr lang="en-US" dirty="0" smtClean="0"/>
              <a:t>state </a:t>
            </a:r>
            <a:r>
              <a:rPr lang="en-US" dirty="0"/>
              <a:t>child support agencies to use the </a:t>
            </a:r>
            <a:r>
              <a:rPr lang="en-US" dirty="0" smtClean="0"/>
              <a:t>IRS’s full </a:t>
            </a:r>
            <a:r>
              <a:rPr lang="en-US" dirty="0"/>
              <a:t>collection process to collect </a:t>
            </a:r>
            <a:r>
              <a:rPr lang="en-US" dirty="0" smtClean="0"/>
              <a:t>past-due child support.</a:t>
            </a:r>
          </a:p>
          <a:p>
            <a:endParaRPr lang="en-US" dirty="0" smtClean="0"/>
          </a:p>
          <a:p>
            <a:r>
              <a:rPr lang="en-US" dirty="0" smtClean="0"/>
              <a:t>OCSE has since developed other more effective enforcement tools, and this provision is almost never used. </a:t>
            </a:r>
          </a:p>
        </p:txBody>
      </p:sp>
      <p:sp>
        <p:nvSpPr>
          <p:cNvPr id="3" name="Title 2"/>
          <p:cNvSpPr>
            <a:spLocks noGrp="1"/>
          </p:cNvSpPr>
          <p:nvPr>
            <p:ph type="title"/>
          </p:nvPr>
        </p:nvSpPr>
        <p:spPr>
          <a:xfrm>
            <a:off x="685800" y="417493"/>
            <a:ext cx="7696200" cy="954107"/>
          </a:xfrm>
        </p:spPr>
        <p:txBody>
          <a:bodyPr/>
          <a:lstStyle/>
          <a:p>
            <a:pPr algn="ctr"/>
            <a:r>
              <a:rPr lang="en-US" dirty="0" smtClean="0"/>
              <a:t>Requests for Full Collection Services by the Secretary of the </a:t>
            </a:r>
            <a:r>
              <a:rPr lang="en-US" dirty="0"/>
              <a:t>Treasury - </a:t>
            </a:r>
            <a:r>
              <a:rPr lang="en-US" dirty="0" smtClean="0"/>
              <a:t>§ 303.71 </a:t>
            </a: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14</a:t>
            </a:fld>
            <a:endParaRPr lang="en-US" dirty="0"/>
          </a:p>
        </p:txBody>
      </p:sp>
    </p:spTree>
    <p:extLst>
      <p:ext uri="{BB962C8B-B14F-4D97-AF65-F5344CB8AC3E}">
        <p14:creationId xmlns:p14="http://schemas.microsoft.com/office/powerpoint/2010/main" val="11460803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05000"/>
            <a:ext cx="7543800" cy="4267200"/>
          </a:xfrm>
        </p:spPr>
        <p:txBody>
          <a:bodyPr>
            <a:normAutofit/>
          </a:bodyPr>
          <a:lstStyle/>
          <a:p>
            <a:r>
              <a:rPr lang="en-US" dirty="0" smtClean="0"/>
              <a:t>OCSE proposed removal because states are no longer widely using this enforcement tool (no new cases for enforcement since 2013). </a:t>
            </a:r>
          </a:p>
          <a:p>
            <a:pPr lvl="1"/>
            <a:r>
              <a:rPr lang="en-US" sz="1800" dirty="0" smtClean="0"/>
              <a:t>However, this is still in statute [</a:t>
            </a:r>
            <a:r>
              <a:rPr lang="en-US" dirty="0" smtClean="0"/>
              <a:t>42 </a:t>
            </a:r>
            <a:r>
              <a:rPr lang="en-US" dirty="0"/>
              <a:t>U.S.C. 652(b</a:t>
            </a:r>
            <a:r>
              <a:rPr lang="en-US" dirty="0" smtClean="0"/>
              <a:t>)]</a:t>
            </a:r>
            <a:r>
              <a:rPr lang="en-US" sz="1800" dirty="0" smtClean="0"/>
              <a:t>.</a:t>
            </a:r>
          </a:p>
          <a:p>
            <a:pPr lvl="1"/>
            <a:r>
              <a:rPr lang="en-US" dirty="0"/>
              <a:t>States may contact scollections@acf.hhs.gov for guidance if they elect to use this </a:t>
            </a:r>
            <a:r>
              <a:rPr lang="en-US" dirty="0" smtClean="0"/>
              <a:t>provision.</a:t>
            </a:r>
            <a:r>
              <a:rPr lang="en-US" sz="1600" dirty="0" smtClean="0">
                <a:latin typeface="Arial" panose="020B0604020202020204" pitchFamily="34" charset="0"/>
                <a:cs typeface="Arial" panose="020B0604020202020204" pitchFamily="34" charset="0"/>
              </a:rPr>
              <a:t> </a:t>
            </a:r>
            <a:endParaRPr lang="en-US" sz="1600" dirty="0">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685800" y="417493"/>
            <a:ext cx="7696200" cy="954107"/>
          </a:xfrm>
        </p:spPr>
        <p:txBody>
          <a:bodyPr/>
          <a:lstStyle/>
          <a:p>
            <a:pPr algn="ctr"/>
            <a:r>
              <a:rPr lang="en-US" dirty="0" smtClean="0"/>
              <a:t>Requests for Full Collection Services by the Secretary of the </a:t>
            </a:r>
            <a:r>
              <a:rPr lang="en-US" dirty="0"/>
              <a:t>Treasury </a:t>
            </a:r>
            <a:r>
              <a:rPr lang="en-US" dirty="0" smtClean="0"/>
              <a:t>(continued) </a:t>
            </a: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15</a:t>
            </a:fld>
            <a:endParaRPr lang="en-US" dirty="0"/>
          </a:p>
        </p:txBody>
      </p:sp>
    </p:spTree>
    <p:extLst>
      <p:ext uri="{BB962C8B-B14F-4D97-AF65-F5344CB8AC3E}">
        <p14:creationId xmlns:p14="http://schemas.microsoft.com/office/powerpoint/2010/main" val="4978147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81200"/>
            <a:ext cx="7543800" cy="4191000"/>
          </a:xfrm>
        </p:spPr>
        <p:txBody>
          <a:bodyPr>
            <a:normAutofit/>
          </a:bodyPr>
          <a:lstStyle/>
          <a:p>
            <a:r>
              <a:rPr lang="en-US" dirty="0" smtClean="0"/>
              <a:t>This provision, originally </a:t>
            </a:r>
            <a:r>
              <a:rPr lang="en-US" dirty="0"/>
              <a:t>promulgated in </a:t>
            </a:r>
            <a:r>
              <a:rPr lang="en-US" dirty="0" smtClean="0"/>
              <a:t>1975, addresses a state seeking use of federal courts to enforce a child support order in another state.</a:t>
            </a:r>
          </a:p>
          <a:p>
            <a:endParaRPr lang="en-US" dirty="0" smtClean="0"/>
          </a:p>
          <a:p>
            <a:r>
              <a:rPr lang="en-US" dirty="0" smtClean="0"/>
              <a:t>The enactment of interstate laws such as the Uniform Interstate Family Support Act (UIFSA) reduced the need to use this provision.</a:t>
            </a:r>
          </a:p>
          <a:p>
            <a:endParaRPr lang="en-US" dirty="0" smtClean="0"/>
          </a:p>
        </p:txBody>
      </p:sp>
      <p:sp>
        <p:nvSpPr>
          <p:cNvPr id="3" name="Title 2"/>
          <p:cNvSpPr>
            <a:spLocks noGrp="1"/>
          </p:cNvSpPr>
          <p:nvPr>
            <p:ph type="title"/>
          </p:nvPr>
        </p:nvSpPr>
        <p:spPr>
          <a:xfrm>
            <a:off x="647700" y="442893"/>
            <a:ext cx="7734300" cy="954107"/>
          </a:xfrm>
        </p:spPr>
        <p:txBody>
          <a:bodyPr/>
          <a:lstStyle/>
          <a:p>
            <a:pPr algn="ctr"/>
            <a:r>
              <a:rPr lang="en-US" dirty="0" smtClean="0"/>
              <a:t>Applications to Use the Courts of the United States to Enforce Court Orders - </a:t>
            </a:r>
            <a:r>
              <a:rPr lang="en-US" dirty="0"/>
              <a:t>§ 303.73</a:t>
            </a:r>
          </a:p>
        </p:txBody>
      </p:sp>
      <p:sp>
        <p:nvSpPr>
          <p:cNvPr id="5" name="Slide Number Placeholder 4"/>
          <p:cNvSpPr>
            <a:spLocks noGrp="1"/>
          </p:cNvSpPr>
          <p:nvPr>
            <p:ph type="sldNum" sz="quarter" idx="4"/>
          </p:nvPr>
        </p:nvSpPr>
        <p:spPr/>
        <p:txBody>
          <a:bodyPr/>
          <a:lstStyle/>
          <a:p>
            <a:fld id="{42782948-4DBE-204D-AB9E-B65E067054AE}" type="slidenum">
              <a:rPr lang="en-US" smtClean="0"/>
              <a:pPr/>
              <a:t>16</a:t>
            </a:fld>
            <a:endParaRPr lang="en-US" dirty="0"/>
          </a:p>
        </p:txBody>
      </p:sp>
    </p:spTree>
    <p:extLst>
      <p:ext uri="{BB962C8B-B14F-4D97-AF65-F5344CB8AC3E}">
        <p14:creationId xmlns:p14="http://schemas.microsoft.com/office/powerpoint/2010/main" val="1571399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543800" cy="4343400"/>
          </a:xfrm>
        </p:spPr>
        <p:txBody>
          <a:bodyPr>
            <a:normAutofit/>
          </a:bodyPr>
          <a:lstStyle/>
          <a:p>
            <a:r>
              <a:rPr lang="en-US" dirty="0"/>
              <a:t>Further, the 2008 amendments to UIFSA were officially adopted by all </a:t>
            </a:r>
            <a:r>
              <a:rPr lang="en-US" dirty="0" smtClean="0"/>
              <a:t>states </a:t>
            </a:r>
            <a:r>
              <a:rPr lang="en-US" dirty="0"/>
              <a:t>and established procedures for enforcing interstate orders</a:t>
            </a:r>
            <a:r>
              <a:rPr lang="en-US" dirty="0" smtClean="0"/>
              <a:t>.</a:t>
            </a:r>
          </a:p>
          <a:p>
            <a:endParaRPr lang="en-US" dirty="0"/>
          </a:p>
          <a:p>
            <a:r>
              <a:rPr lang="en-US" dirty="0" smtClean="0"/>
              <a:t>OCSE removed the regulation, but it is still in statute [42 </a:t>
            </a:r>
            <a:r>
              <a:rPr lang="en-US" dirty="0"/>
              <a:t>U.S.C. 652(a)(8) and </a:t>
            </a:r>
            <a:r>
              <a:rPr lang="en-US" dirty="0" smtClean="0"/>
              <a:t>660]. </a:t>
            </a:r>
          </a:p>
          <a:p>
            <a:endParaRPr lang="en-US" dirty="0" smtClean="0"/>
          </a:p>
          <a:p>
            <a:r>
              <a:rPr lang="en-US" dirty="0" smtClean="0"/>
              <a:t>Find guidance on this provision at </a:t>
            </a:r>
            <a:r>
              <a:rPr lang="en-US" dirty="0" smtClean="0">
                <a:hlinkClick r:id="rId3"/>
              </a:rPr>
              <a:t>OCSE-AT-76-1</a:t>
            </a:r>
            <a:r>
              <a:rPr lang="en-US" dirty="0" smtClean="0"/>
              <a:t> and </a:t>
            </a:r>
            <a:r>
              <a:rPr lang="en-US" dirty="0">
                <a:hlinkClick r:id="rId4"/>
              </a:rPr>
              <a:t>OCSE-AT-76-8</a:t>
            </a:r>
            <a:endParaRPr lang="en-US" dirty="0"/>
          </a:p>
          <a:p>
            <a:endParaRPr lang="en-US" dirty="0" smtClean="0"/>
          </a:p>
        </p:txBody>
      </p:sp>
      <p:sp>
        <p:nvSpPr>
          <p:cNvPr id="3" name="Title 2"/>
          <p:cNvSpPr>
            <a:spLocks noGrp="1"/>
          </p:cNvSpPr>
          <p:nvPr>
            <p:ph type="title"/>
          </p:nvPr>
        </p:nvSpPr>
        <p:spPr>
          <a:xfrm>
            <a:off x="647700" y="442893"/>
            <a:ext cx="7734300" cy="954107"/>
          </a:xfrm>
        </p:spPr>
        <p:txBody>
          <a:bodyPr/>
          <a:lstStyle/>
          <a:p>
            <a:pPr algn="ctr"/>
            <a:r>
              <a:rPr lang="en-US" dirty="0" smtClean="0"/>
              <a:t>Applications to Use the Courts of the United States to Enforce Court Orders (continued)</a:t>
            </a: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17</a:t>
            </a:fld>
            <a:endParaRPr lang="en-US" dirty="0"/>
          </a:p>
        </p:txBody>
      </p:sp>
    </p:spTree>
    <p:extLst>
      <p:ext uri="{BB962C8B-B14F-4D97-AF65-F5344CB8AC3E}">
        <p14:creationId xmlns:p14="http://schemas.microsoft.com/office/powerpoint/2010/main" val="37808258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543800" cy="4343400"/>
          </a:xfrm>
        </p:spPr>
        <p:txBody>
          <a:bodyPr>
            <a:normAutofit/>
          </a:bodyPr>
          <a:lstStyle/>
          <a:p>
            <a:r>
              <a:rPr lang="en-US" dirty="0" smtClean="0"/>
              <a:t>Prior to this final rule, the provision within § 303.108 required that the State Directory of New Hires furnish </a:t>
            </a:r>
            <a:r>
              <a:rPr lang="en-US" dirty="0"/>
              <a:t>the</a:t>
            </a:r>
            <a:r>
              <a:rPr lang="en-US" dirty="0" smtClean="0"/>
              <a:t> NDNH with quarterly wage information no later than the end of the fourth month following the reporting period. </a:t>
            </a:r>
          </a:p>
          <a:p>
            <a:pPr marL="0" indent="0">
              <a:buNone/>
            </a:pPr>
            <a:endParaRPr lang="en-US" sz="1600" dirty="0">
              <a:cs typeface="Arial" panose="020B0604020202020204" pitchFamily="34" charset="0"/>
            </a:endParaRPr>
          </a:p>
          <a:p>
            <a:r>
              <a:rPr lang="en-US" dirty="0" smtClean="0"/>
              <a:t>OCSE amended § 303.108(c) </a:t>
            </a:r>
            <a:r>
              <a:rPr lang="en-US" dirty="0"/>
              <a:t>to </a:t>
            </a:r>
            <a:r>
              <a:rPr lang="en-US" dirty="0" smtClean="0"/>
              <a:t>require that </a:t>
            </a:r>
            <a:r>
              <a:rPr lang="en-US" dirty="0"/>
              <a:t>the State Directory of New Hires furnish </a:t>
            </a:r>
            <a:r>
              <a:rPr lang="en-US" dirty="0" smtClean="0"/>
              <a:t>quarterly </a:t>
            </a:r>
            <a:r>
              <a:rPr lang="en-US" dirty="0"/>
              <a:t>wage information no later than the end of the </a:t>
            </a:r>
            <a:r>
              <a:rPr lang="en-US" dirty="0" smtClean="0"/>
              <a:t>second </a:t>
            </a:r>
            <a:r>
              <a:rPr lang="en-US" dirty="0"/>
              <a:t>month following the reporting period. </a:t>
            </a:r>
          </a:p>
          <a:p>
            <a:pPr marL="0" indent="0">
              <a:buNone/>
            </a:pPr>
            <a:endParaRPr lang="en-US" dirty="0"/>
          </a:p>
        </p:txBody>
      </p:sp>
      <p:sp>
        <p:nvSpPr>
          <p:cNvPr id="3" name="Title 2"/>
          <p:cNvSpPr>
            <a:spLocks noGrp="1"/>
          </p:cNvSpPr>
          <p:nvPr>
            <p:ph type="title"/>
          </p:nvPr>
        </p:nvSpPr>
        <p:spPr>
          <a:xfrm>
            <a:off x="685800" y="215205"/>
            <a:ext cx="7772400" cy="1384995"/>
          </a:xfrm>
        </p:spPr>
        <p:txBody>
          <a:bodyPr/>
          <a:lstStyle/>
          <a:p>
            <a:pPr algn="ctr"/>
            <a:r>
              <a:rPr lang="en-US" dirty="0"/>
              <a:t>Quarterly </a:t>
            </a:r>
            <a:r>
              <a:rPr lang="en-US" dirty="0" smtClean="0"/>
              <a:t>Wage </a:t>
            </a:r>
            <a:r>
              <a:rPr lang="en-US" dirty="0"/>
              <a:t>and </a:t>
            </a:r>
            <a:r>
              <a:rPr lang="en-US" dirty="0" smtClean="0"/>
              <a:t>Unemployment Compensation Claims Reporting </a:t>
            </a:r>
            <a:r>
              <a:rPr lang="en-US" dirty="0"/>
              <a:t>to the </a:t>
            </a:r>
            <a:r>
              <a:rPr lang="en-US" dirty="0" smtClean="0"/>
              <a:t>NDNH - </a:t>
            </a:r>
            <a:r>
              <a:rPr lang="en-US" dirty="0"/>
              <a:t>§ 303.108</a:t>
            </a:r>
          </a:p>
        </p:txBody>
      </p:sp>
      <p:sp>
        <p:nvSpPr>
          <p:cNvPr id="5" name="Slide Number Placeholder 4"/>
          <p:cNvSpPr>
            <a:spLocks noGrp="1"/>
          </p:cNvSpPr>
          <p:nvPr>
            <p:ph type="sldNum" sz="quarter" idx="4"/>
          </p:nvPr>
        </p:nvSpPr>
        <p:spPr/>
        <p:txBody>
          <a:bodyPr/>
          <a:lstStyle/>
          <a:p>
            <a:fld id="{42782948-4DBE-204D-AB9E-B65E067054AE}" type="slidenum">
              <a:rPr lang="en-US" smtClean="0"/>
              <a:pPr/>
              <a:t>18</a:t>
            </a:fld>
            <a:endParaRPr lang="en-US" dirty="0"/>
          </a:p>
        </p:txBody>
      </p:sp>
    </p:spTree>
    <p:extLst>
      <p:ext uri="{BB962C8B-B14F-4D97-AF65-F5344CB8AC3E}">
        <p14:creationId xmlns:p14="http://schemas.microsoft.com/office/powerpoint/2010/main" val="25694345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05000"/>
            <a:ext cx="7543800" cy="3505200"/>
          </a:xfrm>
        </p:spPr>
        <p:txBody>
          <a:bodyPr>
            <a:normAutofit/>
          </a:bodyPr>
          <a:lstStyle/>
          <a:p>
            <a:r>
              <a:rPr lang="en-US" dirty="0" smtClean="0"/>
              <a:t>Compliance date: </a:t>
            </a:r>
          </a:p>
          <a:p>
            <a:pPr lvl="1"/>
            <a:r>
              <a:rPr lang="en-US" dirty="0" smtClean="0"/>
              <a:t>1 </a:t>
            </a:r>
            <a:r>
              <a:rPr lang="en-US" dirty="0"/>
              <a:t>year </a:t>
            </a:r>
            <a:r>
              <a:rPr lang="en-US" dirty="0" smtClean="0"/>
              <a:t>after June 9, 2020</a:t>
            </a:r>
          </a:p>
          <a:p>
            <a:pPr lvl="1"/>
            <a:r>
              <a:rPr lang="en-US" dirty="0" smtClean="0"/>
              <a:t>However</a:t>
            </a:r>
            <a:r>
              <a:rPr lang="en-US" dirty="0"/>
              <a:t>, if </a:t>
            </a:r>
            <a:r>
              <a:rPr lang="en-US" dirty="0" smtClean="0"/>
              <a:t>state </a:t>
            </a:r>
            <a:r>
              <a:rPr lang="en-US" dirty="0"/>
              <a:t>law revisions are needed, the compliance date is the first day of the second calendar quarter beginning after the close of the first regular session of the </a:t>
            </a:r>
            <a:r>
              <a:rPr lang="en-US" dirty="0" smtClean="0"/>
              <a:t>state </a:t>
            </a:r>
            <a:r>
              <a:rPr lang="en-US" dirty="0"/>
              <a:t>legislature that begins after </a:t>
            </a:r>
            <a:r>
              <a:rPr lang="en-US" dirty="0" smtClean="0"/>
              <a:t>July 9, 2020. </a:t>
            </a:r>
            <a:endParaRPr lang="en-US" dirty="0"/>
          </a:p>
        </p:txBody>
      </p:sp>
      <p:sp>
        <p:nvSpPr>
          <p:cNvPr id="3" name="Title 2"/>
          <p:cNvSpPr>
            <a:spLocks noGrp="1"/>
          </p:cNvSpPr>
          <p:nvPr>
            <p:ph type="title"/>
          </p:nvPr>
        </p:nvSpPr>
        <p:spPr>
          <a:xfrm>
            <a:off x="685800" y="215205"/>
            <a:ext cx="7848600" cy="1384995"/>
          </a:xfrm>
        </p:spPr>
        <p:txBody>
          <a:bodyPr/>
          <a:lstStyle/>
          <a:p>
            <a:pPr algn="ctr"/>
            <a:r>
              <a:rPr lang="en-US" dirty="0"/>
              <a:t>Quarterly </a:t>
            </a:r>
            <a:r>
              <a:rPr lang="en-US" dirty="0" smtClean="0"/>
              <a:t>Wage </a:t>
            </a:r>
            <a:r>
              <a:rPr lang="en-US" dirty="0"/>
              <a:t>and </a:t>
            </a:r>
            <a:r>
              <a:rPr lang="en-US" dirty="0" smtClean="0"/>
              <a:t>Unemployment Compensation Claims Reporting </a:t>
            </a:r>
            <a:r>
              <a:rPr lang="en-US" dirty="0"/>
              <a:t>to the </a:t>
            </a:r>
            <a:r>
              <a:rPr lang="en-US" dirty="0" smtClean="0"/>
              <a:t>NDNH (continued)</a:t>
            </a: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19</a:t>
            </a:fld>
            <a:endParaRPr lang="en-US" dirty="0"/>
          </a:p>
        </p:txBody>
      </p:sp>
    </p:spTree>
    <p:extLst>
      <p:ext uri="{BB962C8B-B14F-4D97-AF65-F5344CB8AC3E}">
        <p14:creationId xmlns:p14="http://schemas.microsoft.com/office/powerpoint/2010/main" val="6811024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5300" y="1589782"/>
            <a:ext cx="8153400" cy="1384995"/>
          </a:xfrm>
        </p:spPr>
        <p:txBody>
          <a:bodyPr/>
          <a:lstStyle/>
          <a:p>
            <a:r>
              <a:rPr lang="en-US" dirty="0" smtClean="0"/>
              <a:t>Final Rule</a:t>
            </a:r>
            <a:br>
              <a:rPr lang="en-US" dirty="0" smtClean="0"/>
            </a:br>
            <a:r>
              <a:rPr lang="en-US" dirty="0"/>
              <a:t/>
            </a:r>
            <a:br>
              <a:rPr lang="en-US" dirty="0"/>
            </a:br>
            <a:r>
              <a:rPr lang="en-US" dirty="0" smtClean="0"/>
              <a:t>Background</a:t>
            </a:r>
            <a:endParaRPr lang="en-US" dirty="0"/>
          </a:p>
        </p:txBody>
      </p:sp>
    </p:spTree>
    <p:extLst>
      <p:ext uri="{BB962C8B-B14F-4D97-AF65-F5344CB8AC3E}">
        <p14:creationId xmlns:p14="http://schemas.microsoft.com/office/powerpoint/2010/main" val="19431629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057400"/>
            <a:ext cx="7543800" cy="4114800"/>
          </a:xfrm>
        </p:spPr>
        <p:txBody>
          <a:bodyPr>
            <a:normAutofit/>
          </a:bodyPr>
          <a:lstStyle/>
          <a:p>
            <a:r>
              <a:rPr lang="en-US" dirty="0" smtClean="0"/>
              <a:t>The FEM final rule added § </a:t>
            </a:r>
            <a:r>
              <a:rPr lang="en-US" dirty="0"/>
              <a:t>307.11(c)(3)(i) and (ii</a:t>
            </a:r>
            <a:r>
              <a:rPr lang="en-US" dirty="0" smtClean="0"/>
              <a:t>), which </a:t>
            </a:r>
            <a:r>
              <a:rPr lang="en-US" dirty="0"/>
              <a:t>precludes garnishment of financial accounts for SSI recipients and concurrent SSI and SSDI </a:t>
            </a:r>
            <a:r>
              <a:rPr lang="en-US" dirty="0" smtClean="0"/>
              <a:t>recipients. </a:t>
            </a:r>
          </a:p>
          <a:p>
            <a:endParaRPr lang="en-US" dirty="0" smtClean="0"/>
          </a:p>
          <a:p>
            <a:r>
              <a:rPr lang="en-US" dirty="0" smtClean="0"/>
              <a:t>After determining that funds have been incorrectly garnished from financial accounts, states need to return those funds within 5 business days.</a:t>
            </a:r>
          </a:p>
          <a:p>
            <a:pPr marL="0" indent="0">
              <a:buNone/>
            </a:pPr>
            <a:endParaRPr lang="en-US" dirty="0"/>
          </a:p>
        </p:txBody>
      </p:sp>
      <p:sp>
        <p:nvSpPr>
          <p:cNvPr id="3" name="Title 2"/>
          <p:cNvSpPr>
            <a:spLocks noGrp="1"/>
          </p:cNvSpPr>
          <p:nvPr>
            <p:ph type="title"/>
          </p:nvPr>
        </p:nvSpPr>
        <p:spPr>
          <a:xfrm>
            <a:off x="685800" y="215205"/>
            <a:ext cx="7772400" cy="1384995"/>
          </a:xfrm>
        </p:spPr>
        <p:txBody>
          <a:bodyPr/>
          <a:lstStyle/>
          <a:p>
            <a:pPr algn="ctr"/>
            <a:r>
              <a:rPr lang="en-US" dirty="0"/>
              <a:t>Functional </a:t>
            </a:r>
            <a:r>
              <a:rPr lang="en-US" dirty="0" smtClean="0"/>
              <a:t>Requirements </a:t>
            </a:r>
            <a:r>
              <a:rPr lang="en-US" dirty="0"/>
              <a:t>for </a:t>
            </a:r>
            <a:r>
              <a:rPr lang="en-US" dirty="0" smtClean="0"/>
              <a:t>Computerized Support Enforcement Systems </a:t>
            </a:r>
            <a:r>
              <a:rPr lang="en-US" dirty="0"/>
              <a:t>in </a:t>
            </a:r>
            <a:r>
              <a:rPr lang="en-US" dirty="0" smtClean="0"/>
              <a:t>Operation </a:t>
            </a:r>
            <a:r>
              <a:rPr lang="en-US" dirty="0"/>
              <a:t>by October 1, 2000 - § 307.11</a:t>
            </a:r>
          </a:p>
        </p:txBody>
      </p:sp>
      <p:sp>
        <p:nvSpPr>
          <p:cNvPr id="5" name="Slide Number Placeholder 4"/>
          <p:cNvSpPr>
            <a:spLocks noGrp="1"/>
          </p:cNvSpPr>
          <p:nvPr>
            <p:ph type="sldNum" sz="quarter" idx="4"/>
          </p:nvPr>
        </p:nvSpPr>
        <p:spPr/>
        <p:txBody>
          <a:bodyPr/>
          <a:lstStyle/>
          <a:p>
            <a:fld id="{42782948-4DBE-204D-AB9E-B65E067054AE}" type="slidenum">
              <a:rPr lang="en-US" smtClean="0"/>
              <a:pPr/>
              <a:t>20</a:t>
            </a:fld>
            <a:endParaRPr lang="en-US" dirty="0"/>
          </a:p>
        </p:txBody>
      </p:sp>
    </p:spTree>
    <p:extLst>
      <p:ext uri="{BB962C8B-B14F-4D97-AF65-F5344CB8AC3E}">
        <p14:creationId xmlns:p14="http://schemas.microsoft.com/office/powerpoint/2010/main" val="2086604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2752" y="2086912"/>
            <a:ext cx="7543800" cy="3962400"/>
          </a:xfrm>
        </p:spPr>
        <p:txBody>
          <a:bodyPr>
            <a:normAutofit/>
          </a:bodyPr>
          <a:lstStyle/>
          <a:p>
            <a:r>
              <a:rPr lang="en-US" dirty="0" smtClean="0"/>
              <a:t>OCSE amends § </a:t>
            </a:r>
            <a:r>
              <a:rPr lang="en-US" dirty="0"/>
              <a:t>307.11(c)(3)(i) and (ii) </a:t>
            </a:r>
            <a:r>
              <a:rPr lang="en-US" dirty="0" smtClean="0"/>
              <a:t>to include Social Security Retirement (SSR), so as to preclude garnishment of financial accounts for concurrent SSI and SSR recipients.</a:t>
            </a:r>
            <a:endParaRPr lang="en-US" dirty="0"/>
          </a:p>
          <a:p>
            <a:pPr marL="0" indent="0">
              <a:buNone/>
            </a:pPr>
            <a:endParaRPr lang="en-US" dirty="0"/>
          </a:p>
        </p:txBody>
      </p:sp>
      <p:sp>
        <p:nvSpPr>
          <p:cNvPr id="3" name="Title 2"/>
          <p:cNvSpPr>
            <a:spLocks noGrp="1"/>
          </p:cNvSpPr>
          <p:nvPr>
            <p:ph type="title"/>
          </p:nvPr>
        </p:nvSpPr>
        <p:spPr>
          <a:xfrm>
            <a:off x="685800" y="215205"/>
            <a:ext cx="7772400" cy="1384995"/>
          </a:xfrm>
        </p:spPr>
        <p:txBody>
          <a:bodyPr/>
          <a:lstStyle/>
          <a:p>
            <a:pPr algn="ctr"/>
            <a:r>
              <a:rPr lang="en-US" dirty="0"/>
              <a:t>Functional </a:t>
            </a:r>
            <a:r>
              <a:rPr lang="en-US" dirty="0" smtClean="0"/>
              <a:t>Requirements </a:t>
            </a:r>
            <a:r>
              <a:rPr lang="en-US" dirty="0"/>
              <a:t>for </a:t>
            </a:r>
            <a:r>
              <a:rPr lang="en-US" dirty="0" smtClean="0"/>
              <a:t>Computerized Support Enforcement Systems </a:t>
            </a:r>
            <a:r>
              <a:rPr lang="en-US" dirty="0"/>
              <a:t>in </a:t>
            </a:r>
            <a:r>
              <a:rPr lang="en-US" dirty="0" smtClean="0"/>
              <a:t>Operation </a:t>
            </a:r>
            <a:r>
              <a:rPr lang="en-US" dirty="0"/>
              <a:t>by October 1, 2000 </a:t>
            </a:r>
            <a:r>
              <a:rPr lang="en-US" dirty="0" smtClean="0"/>
              <a:t>(continued)</a:t>
            </a: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21</a:t>
            </a:fld>
            <a:endParaRPr lang="en-US" dirty="0"/>
          </a:p>
        </p:txBody>
      </p:sp>
    </p:spTree>
    <p:extLst>
      <p:ext uri="{BB962C8B-B14F-4D97-AF65-F5344CB8AC3E}">
        <p14:creationId xmlns:p14="http://schemas.microsoft.com/office/powerpoint/2010/main" val="28274951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05000"/>
            <a:ext cx="7543800" cy="3657600"/>
          </a:xfrm>
        </p:spPr>
        <p:txBody>
          <a:bodyPr>
            <a:normAutofit/>
          </a:bodyPr>
          <a:lstStyle/>
          <a:p>
            <a:r>
              <a:rPr lang="en-US" dirty="0" smtClean="0"/>
              <a:t>OCSE adds an optional component at </a:t>
            </a:r>
            <a:r>
              <a:rPr lang="en-US" dirty="0"/>
              <a:t>§ </a:t>
            </a:r>
            <a:r>
              <a:rPr lang="en-US" dirty="0" smtClean="0"/>
              <a:t>307.11(c</a:t>
            </a:r>
            <a:r>
              <a:rPr lang="en-US" dirty="0"/>
              <a:t>)(3)(iii</a:t>
            </a:r>
            <a:r>
              <a:rPr lang="en-US" dirty="0" smtClean="0"/>
              <a:t>) that </a:t>
            </a:r>
            <a:r>
              <a:rPr lang="en-US" dirty="0"/>
              <a:t>precludes garnishment </a:t>
            </a:r>
            <a:r>
              <a:rPr lang="en-US" dirty="0" smtClean="0"/>
              <a:t>via income withholding and requires funds be returned in accordance with </a:t>
            </a:r>
            <a:r>
              <a:rPr lang="en-US" dirty="0"/>
              <a:t>§ 303.100(a)(8</a:t>
            </a:r>
            <a:r>
              <a:rPr lang="en-US" dirty="0" smtClean="0"/>
              <a:t>).</a:t>
            </a:r>
          </a:p>
          <a:p>
            <a:endParaRPr lang="en-US" dirty="0" smtClean="0"/>
          </a:p>
          <a:p>
            <a:r>
              <a:rPr lang="en-US" dirty="0"/>
              <a:t>This optional provision will give </a:t>
            </a:r>
            <a:r>
              <a:rPr lang="en-US" dirty="0" smtClean="0"/>
              <a:t>states </a:t>
            </a:r>
            <a:r>
              <a:rPr lang="en-US" dirty="0"/>
              <a:t>flexibility regarding concurrent SSI and SSDI or SSR beneficiaries</a:t>
            </a:r>
            <a:r>
              <a:rPr lang="en-US" dirty="0" smtClean="0"/>
              <a:t>.</a:t>
            </a:r>
          </a:p>
          <a:p>
            <a:pPr marL="0" indent="0">
              <a:buNone/>
            </a:pPr>
            <a:endParaRPr lang="en-US" dirty="0"/>
          </a:p>
        </p:txBody>
      </p:sp>
      <p:sp>
        <p:nvSpPr>
          <p:cNvPr id="3" name="Title 2"/>
          <p:cNvSpPr>
            <a:spLocks noGrp="1"/>
          </p:cNvSpPr>
          <p:nvPr>
            <p:ph type="title"/>
          </p:nvPr>
        </p:nvSpPr>
        <p:spPr>
          <a:xfrm>
            <a:off x="685800" y="215205"/>
            <a:ext cx="7848600" cy="1384995"/>
          </a:xfrm>
        </p:spPr>
        <p:txBody>
          <a:bodyPr/>
          <a:lstStyle/>
          <a:p>
            <a:pPr algn="ctr"/>
            <a:r>
              <a:rPr lang="en-US" dirty="0"/>
              <a:t>Functional </a:t>
            </a:r>
            <a:r>
              <a:rPr lang="en-US" dirty="0" smtClean="0"/>
              <a:t>Requirements </a:t>
            </a:r>
            <a:r>
              <a:rPr lang="en-US" dirty="0"/>
              <a:t>for </a:t>
            </a:r>
            <a:r>
              <a:rPr lang="en-US" dirty="0" smtClean="0"/>
              <a:t>Computerized Support Enforcement Systems </a:t>
            </a:r>
            <a:r>
              <a:rPr lang="en-US" dirty="0"/>
              <a:t>in </a:t>
            </a:r>
            <a:r>
              <a:rPr lang="en-US" dirty="0" smtClean="0"/>
              <a:t>Operation </a:t>
            </a:r>
            <a:r>
              <a:rPr lang="en-US" dirty="0"/>
              <a:t>by October 1, </a:t>
            </a:r>
            <a:r>
              <a:rPr lang="en-US" dirty="0" smtClean="0"/>
              <a:t>2000 (continued)</a:t>
            </a: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22</a:t>
            </a:fld>
            <a:endParaRPr lang="en-US" dirty="0"/>
          </a:p>
        </p:txBody>
      </p:sp>
    </p:spTree>
    <p:extLst>
      <p:ext uri="{BB962C8B-B14F-4D97-AF65-F5344CB8AC3E}">
        <p14:creationId xmlns:p14="http://schemas.microsoft.com/office/powerpoint/2010/main" val="28368775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35177" y="2057400"/>
            <a:ext cx="7696200" cy="3810000"/>
          </a:xfrm>
        </p:spPr>
        <p:txBody>
          <a:bodyPr>
            <a:normAutofit/>
          </a:bodyPr>
          <a:lstStyle/>
          <a:p>
            <a:r>
              <a:rPr lang="en-US" dirty="0" smtClean="0"/>
              <a:t>Compliance date: </a:t>
            </a:r>
          </a:p>
          <a:p>
            <a:pPr lvl="1"/>
            <a:r>
              <a:rPr lang="en-US" dirty="0" smtClean="0"/>
              <a:t>Applies to </a:t>
            </a:r>
            <a:r>
              <a:rPr lang="en-US" dirty="0"/>
              <a:t>§ 307.11(c)(3)(i) and (ii</a:t>
            </a:r>
            <a:r>
              <a:rPr lang="en-US" dirty="0" smtClean="0"/>
              <a:t>)</a:t>
            </a:r>
          </a:p>
          <a:p>
            <a:pPr lvl="1"/>
            <a:r>
              <a:rPr lang="en-US" dirty="0"/>
              <a:t>February 4, </a:t>
            </a:r>
            <a:r>
              <a:rPr lang="en-US" dirty="0" smtClean="0"/>
              <a:t>2021, for system enhancements to add </a:t>
            </a:r>
            <a:r>
              <a:rPr lang="en-US" dirty="0"/>
              <a:t>Social Security Retirement (SSR) with concurrent Supplemental Security Income (SSI) to prevent garnishment of these funds from the noncustodial parent’s financial </a:t>
            </a:r>
            <a:r>
              <a:rPr lang="en-US" dirty="0" smtClean="0"/>
              <a:t>account.  </a:t>
            </a:r>
          </a:p>
          <a:p>
            <a:pPr marL="0" indent="0">
              <a:buNone/>
            </a:pPr>
            <a:endParaRPr lang="en-US" dirty="0"/>
          </a:p>
        </p:txBody>
      </p:sp>
      <p:sp>
        <p:nvSpPr>
          <p:cNvPr id="3" name="Title 2"/>
          <p:cNvSpPr>
            <a:spLocks noGrp="1"/>
          </p:cNvSpPr>
          <p:nvPr>
            <p:ph type="title"/>
          </p:nvPr>
        </p:nvSpPr>
        <p:spPr>
          <a:xfrm>
            <a:off x="685800" y="215205"/>
            <a:ext cx="7848600" cy="1384995"/>
          </a:xfrm>
        </p:spPr>
        <p:txBody>
          <a:bodyPr/>
          <a:lstStyle/>
          <a:p>
            <a:pPr algn="ctr"/>
            <a:r>
              <a:rPr lang="en-US" dirty="0"/>
              <a:t>Functional Requirements for Computerized Support Enforcement Systems in Operation by October 1, 2000 (continued)</a:t>
            </a:r>
          </a:p>
        </p:txBody>
      </p:sp>
      <p:sp>
        <p:nvSpPr>
          <p:cNvPr id="5" name="Slide Number Placeholder 4"/>
          <p:cNvSpPr>
            <a:spLocks noGrp="1"/>
          </p:cNvSpPr>
          <p:nvPr>
            <p:ph type="sldNum" sz="quarter" idx="4"/>
          </p:nvPr>
        </p:nvSpPr>
        <p:spPr/>
        <p:txBody>
          <a:bodyPr/>
          <a:lstStyle/>
          <a:p>
            <a:fld id="{42782948-4DBE-204D-AB9E-B65E067054AE}" type="slidenum">
              <a:rPr lang="en-US" smtClean="0"/>
              <a:pPr/>
              <a:t>23</a:t>
            </a:fld>
            <a:endParaRPr lang="en-US" dirty="0"/>
          </a:p>
        </p:txBody>
      </p:sp>
    </p:spTree>
    <p:extLst>
      <p:ext uri="{BB962C8B-B14F-4D97-AF65-F5344CB8AC3E}">
        <p14:creationId xmlns:p14="http://schemas.microsoft.com/office/powerpoint/2010/main" val="34843591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sp>
        <p:nvSpPr>
          <p:cNvPr id="6" name="Rectangle 5"/>
          <p:cNvSpPr/>
          <p:nvPr/>
        </p:nvSpPr>
        <p:spPr>
          <a:xfrm>
            <a:off x="133350" y="1600200"/>
            <a:ext cx="4591050" cy="1219200"/>
          </a:xfrm>
          <a:prstGeom prst="rect">
            <a:avLst/>
          </a:prstGeom>
          <a:solidFill>
            <a:srgbClr val="336A90">
              <a:alpha val="7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25000" dirty="0">
              <a:solidFill>
                <a:srgbClr val="FFFFFF"/>
              </a:solidFill>
            </a:endParaRPr>
          </a:p>
        </p:txBody>
      </p:sp>
      <p:sp>
        <p:nvSpPr>
          <p:cNvPr id="7" name="Title 8"/>
          <p:cNvSpPr>
            <a:spLocks noGrp="1"/>
          </p:cNvSpPr>
          <p:nvPr>
            <p:ph type="title"/>
          </p:nvPr>
        </p:nvSpPr>
        <p:spPr>
          <a:xfrm>
            <a:off x="457200" y="1714500"/>
            <a:ext cx="3733800" cy="1384995"/>
          </a:xfrm>
        </p:spPr>
        <p:txBody>
          <a:bodyPr/>
          <a:lstStyle/>
          <a:p>
            <a:r>
              <a:rPr lang="en-US" b="1" dirty="0" smtClean="0">
                <a:solidFill>
                  <a:schemeClr val="bg1"/>
                </a:solidFill>
              </a:rPr>
              <a:t>Technical Updates to the Regulation		</a:t>
            </a:r>
            <a:endParaRPr lang="en-US" b="1" dirty="0">
              <a:solidFill>
                <a:schemeClr val="bg1"/>
              </a:solidFill>
            </a:endParaRPr>
          </a:p>
        </p:txBody>
      </p:sp>
    </p:spTree>
    <p:extLst>
      <p:ext uri="{BB962C8B-B14F-4D97-AF65-F5344CB8AC3E}">
        <p14:creationId xmlns:p14="http://schemas.microsoft.com/office/powerpoint/2010/main" val="19655535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6656" y="1624584"/>
            <a:ext cx="7543800" cy="4419600"/>
          </a:xfrm>
        </p:spPr>
        <p:txBody>
          <a:bodyPr>
            <a:normAutofit/>
          </a:bodyPr>
          <a:lstStyle/>
          <a:p>
            <a:r>
              <a:rPr lang="en-US" dirty="0" smtClean="0"/>
              <a:t>FFP at </a:t>
            </a:r>
            <a:r>
              <a:rPr lang="en-US" dirty="0"/>
              <a:t>the </a:t>
            </a:r>
            <a:r>
              <a:rPr lang="en-US" dirty="0" smtClean="0"/>
              <a:t>90% rate </a:t>
            </a:r>
            <a:r>
              <a:rPr lang="en-US" dirty="0"/>
              <a:t>for statewide computerized support enforcement </a:t>
            </a:r>
            <a:r>
              <a:rPr lang="en-US" dirty="0" smtClean="0"/>
              <a:t>systems § 307.30.</a:t>
            </a:r>
          </a:p>
          <a:p>
            <a:pPr lvl="1"/>
            <a:r>
              <a:rPr lang="en-US" dirty="0" smtClean="0"/>
              <a:t>In effect during federal fiscal years 1996 and 1997</a:t>
            </a:r>
          </a:p>
          <a:p>
            <a:pPr marL="454025" lvl="1" indent="0">
              <a:buNone/>
            </a:pPr>
            <a:endParaRPr lang="en-US" dirty="0" smtClean="0"/>
          </a:p>
          <a:p>
            <a:r>
              <a:rPr lang="en-US" dirty="0" smtClean="0"/>
              <a:t>FFP </a:t>
            </a:r>
            <a:r>
              <a:rPr lang="en-US" dirty="0"/>
              <a:t>at the </a:t>
            </a:r>
            <a:r>
              <a:rPr lang="en-US" dirty="0" smtClean="0"/>
              <a:t>80% rate </a:t>
            </a:r>
            <a:r>
              <a:rPr lang="en-US" dirty="0"/>
              <a:t>for computerized support enforcement </a:t>
            </a:r>
            <a:r>
              <a:rPr lang="en-US" dirty="0" smtClean="0"/>
              <a:t>systems § 307.31.</a:t>
            </a:r>
          </a:p>
          <a:p>
            <a:pPr lvl="1"/>
            <a:r>
              <a:rPr lang="en-US" dirty="0"/>
              <a:t>A</a:t>
            </a:r>
            <a:r>
              <a:rPr lang="en-US" dirty="0" smtClean="0"/>
              <a:t>vailable until September 30, 2001</a:t>
            </a:r>
          </a:p>
        </p:txBody>
      </p:sp>
      <p:sp>
        <p:nvSpPr>
          <p:cNvPr id="3" name="Title 2"/>
          <p:cNvSpPr>
            <a:spLocks noGrp="1"/>
          </p:cNvSpPr>
          <p:nvPr>
            <p:ph type="title"/>
          </p:nvPr>
        </p:nvSpPr>
        <p:spPr>
          <a:xfrm>
            <a:off x="685800" y="215205"/>
            <a:ext cx="7696200" cy="1384995"/>
          </a:xfrm>
        </p:spPr>
        <p:txBody>
          <a:bodyPr/>
          <a:lstStyle/>
          <a:p>
            <a:pPr algn="ctr"/>
            <a:r>
              <a:rPr lang="en-US" dirty="0"/>
              <a:t>Federal </a:t>
            </a:r>
            <a:r>
              <a:rPr lang="en-US" dirty="0" smtClean="0"/>
              <a:t>Financial Participation (FFP)</a:t>
            </a:r>
            <a:r>
              <a:rPr lang="en-US" dirty="0"/>
              <a:t/>
            </a:r>
            <a:br>
              <a:rPr lang="en-US" dirty="0"/>
            </a:br>
            <a:r>
              <a:rPr lang="en-US" dirty="0" smtClean="0"/>
              <a:t>§§ </a:t>
            </a:r>
            <a:r>
              <a:rPr lang="en-US" dirty="0"/>
              <a:t>307.30</a:t>
            </a:r>
            <a:r>
              <a:rPr lang="en-US" dirty="0" smtClean="0"/>
              <a:t>. and </a:t>
            </a:r>
            <a:r>
              <a:rPr lang="en-US" dirty="0"/>
              <a:t>307.31</a:t>
            </a:r>
            <a:br>
              <a:rPr lang="en-US" dirty="0"/>
            </a:b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25</a:t>
            </a:fld>
            <a:endParaRPr lang="en-US" dirty="0"/>
          </a:p>
        </p:txBody>
      </p:sp>
    </p:spTree>
    <p:extLst>
      <p:ext uri="{BB962C8B-B14F-4D97-AF65-F5344CB8AC3E}">
        <p14:creationId xmlns:p14="http://schemas.microsoft.com/office/powerpoint/2010/main" val="18040876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676400"/>
            <a:ext cx="7543800" cy="4267200"/>
          </a:xfrm>
        </p:spPr>
        <p:txBody>
          <a:bodyPr>
            <a:normAutofit/>
          </a:bodyPr>
          <a:lstStyle/>
          <a:p>
            <a:r>
              <a:rPr lang="en-US" dirty="0"/>
              <a:t>OCSE no longer has the authority to provide enhanced FFP funding at the </a:t>
            </a:r>
            <a:r>
              <a:rPr lang="en-US" dirty="0" smtClean="0"/>
              <a:t>90% </a:t>
            </a:r>
            <a:r>
              <a:rPr lang="en-US" dirty="0"/>
              <a:t>or </a:t>
            </a:r>
            <a:r>
              <a:rPr lang="en-US" dirty="0" smtClean="0"/>
              <a:t>80% rates, </a:t>
            </a:r>
            <a:r>
              <a:rPr lang="en-US" dirty="0"/>
              <a:t>so </a:t>
            </a:r>
            <a:r>
              <a:rPr lang="en-US" dirty="0" smtClean="0"/>
              <a:t>the preceding outdated </a:t>
            </a:r>
            <a:r>
              <a:rPr lang="en-US" dirty="0"/>
              <a:t>provisions were removed. </a:t>
            </a:r>
            <a:endParaRPr lang="en-US" dirty="0" smtClean="0"/>
          </a:p>
        </p:txBody>
      </p:sp>
      <p:sp>
        <p:nvSpPr>
          <p:cNvPr id="3" name="Title 2"/>
          <p:cNvSpPr>
            <a:spLocks noGrp="1"/>
          </p:cNvSpPr>
          <p:nvPr>
            <p:ph type="title"/>
          </p:nvPr>
        </p:nvSpPr>
        <p:spPr>
          <a:xfrm>
            <a:off x="685800" y="215205"/>
            <a:ext cx="7696200" cy="1384995"/>
          </a:xfrm>
        </p:spPr>
        <p:txBody>
          <a:bodyPr/>
          <a:lstStyle/>
          <a:p>
            <a:pPr algn="ctr"/>
            <a:r>
              <a:rPr lang="en-US" dirty="0"/>
              <a:t>Federal </a:t>
            </a:r>
            <a:r>
              <a:rPr lang="en-US" dirty="0" smtClean="0"/>
              <a:t>Financial Participation (FFP)</a:t>
            </a:r>
            <a:r>
              <a:rPr lang="en-US" dirty="0"/>
              <a:t/>
            </a:r>
            <a:br>
              <a:rPr lang="en-US" dirty="0"/>
            </a:br>
            <a:r>
              <a:rPr lang="en-US" dirty="0" smtClean="0"/>
              <a:t>(continued)</a:t>
            </a:r>
            <a:r>
              <a:rPr lang="en-US" dirty="0"/>
              <a:t/>
            </a:r>
            <a:br>
              <a:rPr lang="en-US" dirty="0"/>
            </a:b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26</a:t>
            </a:fld>
            <a:endParaRPr lang="en-US" dirty="0"/>
          </a:p>
        </p:txBody>
      </p:sp>
    </p:spTree>
    <p:extLst>
      <p:ext uri="{BB962C8B-B14F-4D97-AF65-F5344CB8AC3E}">
        <p14:creationId xmlns:p14="http://schemas.microsoft.com/office/powerpoint/2010/main" val="8192223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752600"/>
            <a:ext cx="7543800" cy="3581400"/>
          </a:xfrm>
        </p:spPr>
        <p:txBody>
          <a:bodyPr>
            <a:normAutofit/>
          </a:bodyPr>
          <a:lstStyle/>
          <a:p>
            <a:r>
              <a:rPr lang="en-US" i="1" dirty="0" smtClean="0"/>
              <a:t>State cooperation in audit </a:t>
            </a:r>
            <a:r>
              <a:rPr lang="en-US" dirty="0" smtClean="0"/>
              <a:t>§ 305.65(b) </a:t>
            </a:r>
          </a:p>
          <a:p>
            <a:pPr lvl="1"/>
            <a:r>
              <a:rPr lang="en-US" dirty="0" smtClean="0"/>
              <a:t>Corrects section citation from “305.2” to “305.1”</a:t>
            </a:r>
          </a:p>
          <a:p>
            <a:endParaRPr lang="en-US" dirty="0" smtClean="0"/>
          </a:p>
          <a:p>
            <a:r>
              <a:rPr lang="en-US" i="1" dirty="0"/>
              <a:t>Who submits a Tribal IV-D program </a:t>
            </a:r>
            <a:r>
              <a:rPr lang="en-US" i="1" dirty="0" smtClean="0"/>
              <a:t>application </a:t>
            </a:r>
            <a:r>
              <a:rPr lang="en-US" i="1" dirty="0"/>
              <a:t>and where</a:t>
            </a:r>
            <a:r>
              <a:rPr lang="en-US" i="1" dirty="0" smtClean="0"/>
              <a:t>? </a:t>
            </a:r>
            <a:br>
              <a:rPr lang="en-US" i="1" dirty="0" smtClean="0"/>
            </a:br>
            <a:r>
              <a:rPr lang="en-US" dirty="0" smtClean="0"/>
              <a:t>§ 309.20(b)</a:t>
            </a:r>
          </a:p>
          <a:p>
            <a:pPr lvl="1"/>
            <a:r>
              <a:rPr lang="en-US" dirty="0" smtClean="0"/>
              <a:t>Removes an outdated address </a:t>
            </a:r>
            <a:r>
              <a:rPr lang="en-US" dirty="0"/>
              <a:t>and replaces it with “Federal Office of Child Support Enforcement</a:t>
            </a:r>
            <a:r>
              <a:rPr lang="en-US" dirty="0" smtClean="0"/>
              <a:t>”</a:t>
            </a:r>
            <a:endParaRPr lang="en-US" dirty="0"/>
          </a:p>
          <a:p>
            <a:pPr marL="0" indent="0">
              <a:buNone/>
            </a:pPr>
            <a:endParaRPr lang="en-US" dirty="0" smtClean="0"/>
          </a:p>
        </p:txBody>
      </p:sp>
      <p:sp>
        <p:nvSpPr>
          <p:cNvPr id="3" name="Title 2"/>
          <p:cNvSpPr>
            <a:spLocks noGrp="1"/>
          </p:cNvSpPr>
          <p:nvPr>
            <p:ph type="title"/>
          </p:nvPr>
        </p:nvSpPr>
        <p:spPr>
          <a:xfrm>
            <a:off x="685800" y="848380"/>
            <a:ext cx="7696200" cy="523220"/>
          </a:xfrm>
        </p:spPr>
        <p:txBody>
          <a:bodyPr/>
          <a:lstStyle/>
          <a:p>
            <a:pPr algn="ctr"/>
            <a:r>
              <a:rPr lang="en-US" dirty="0" smtClean="0"/>
              <a:t>Technical Corrections</a:t>
            </a: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27</a:t>
            </a:fld>
            <a:endParaRPr lang="en-US" dirty="0"/>
          </a:p>
        </p:txBody>
      </p:sp>
    </p:spTree>
    <p:extLst>
      <p:ext uri="{BB962C8B-B14F-4D97-AF65-F5344CB8AC3E}">
        <p14:creationId xmlns:p14="http://schemas.microsoft.com/office/powerpoint/2010/main" val="25638825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543800" cy="3505200"/>
          </a:xfrm>
        </p:spPr>
        <p:txBody>
          <a:bodyPr>
            <a:normAutofit/>
          </a:bodyPr>
          <a:lstStyle/>
          <a:p>
            <a:r>
              <a:rPr lang="en-US" i="1" dirty="0" smtClean="0"/>
              <a:t>What </a:t>
            </a:r>
            <a:r>
              <a:rPr lang="en-US" i="1" dirty="0"/>
              <a:t>administrative and management procedures must a Tribe or Tribal organization include in a Tribal IV-D plan</a:t>
            </a:r>
            <a:r>
              <a:rPr lang="en-US" i="1" dirty="0" smtClean="0"/>
              <a:t>?</a:t>
            </a:r>
            <a:r>
              <a:rPr lang="en-US" i="1" dirty="0"/>
              <a:t> </a:t>
            </a:r>
            <a:r>
              <a:rPr lang="en-US" dirty="0"/>
              <a:t>§ </a:t>
            </a:r>
            <a:r>
              <a:rPr lang="en-US" dirty="0" smtClean="0"/>
              <a:t>309.75(d)</a:t>
            </a:r>
          </a:p>
          <a:p>
            <a:pPr lvl="1"/>
            <a:r>
              <a:rPr lang="en-US" dirty="0" smtClean="0"/>
              <a:t>Updates reference to the Uniform Administrative Requirements</a:t>
            </a:r>
            <a:r>
              <a:rPr lang="en-US" dirty="0"/>
              <a:t>, by removing the words “OMB Circular A-133” and adding </a:t>
            </a:r>
            <a:r>
              <a:rPr lang="en-US" dirty="0" smtClean="0"/>
              <a:t/>
            </a:r>
            <a:br>
              <a:rPr lang="en-US" dirty="0" smtClean="0"/>
            </a:br>
            <a:r>
              <a:rPr lang="en-US" dirty="0" smtClean="0"/>
              <a:t>“</a:t>
            </a:r>
            <a:r>
              <a:rPr lang="en-US" dirty="0"/>
              <a:t>45 CFR part 75, subpart F</a:t>
            </a:r>
            <a:r>
              <a:rPr lang="en-US" dirty="0" smtClean="0"/>
              <a:t>”</a:t>
            </a:r>
            <a:endParaRPr lang="en-US" dirty="0"/>
          </a:p>
          <a:p>
            <a:endParaRPr lang="en-US" dirty="0"/>
          </a:p>
          <a:p>
            <a:pPr marL="0" indent="0">
              <a:buNone/>
            </a:pPr>
            <a:endParaRPr lang="en-US" dirty="0" smtClean="0"/>
          </a:p>
        </p:txBody>
      </p:sp>
      <p:sp>
        <p:nvSpPr>
          <p:cNvPr id="3" name="Title 2"/>
          <p:cNvSpPr>
            <a:spLocks noGrp="1"/>
          </p:cNvSpPr>
          <p:nvPr>
            <p:ph type="title"/>
          </p:nvPr>
        </p:nvSpPr>
        <p:spPr>
          <a:xfrm>
            <a:off x="685800" y="848380"/>
            <a:ext cx="7696200" cy="523220"/>
          </a:xfrm>
        </p:spPr>
        <p:txBody>
          <a:bodyPr/>
          <a:lstStyle/>
          <a:p>
            <a:pPr algn="ctr"/>
            <a:r>
              <a:rPr lang="en-US" dirty="0" smtClean="0"/>
              <a:t>Technical Corrections (continued)</a:t>
            </a: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28</a:t>
            </a:fld>
            <a:endParaRPr lang="en-US" dirty="0"/>
          </a:p>
        </p:txBody>
      </p:sp>
    </p:spTree>
    <p:extLst>
      <p:ext uri="{BB962C8B-B14F-4D97-AF65-F5344CB8AC3E}">
        <p14:creationId xmlns:p14="http://schemas.microsoft.com/office/powerpoint/2010/main" val="15610846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772400" cy="4191000"/>
          </a:xfrm>
        </p:spPr>
        <p:txBody>
          <a:bodyPr vert="horz" lIns="91440" tIns="45720" rIns="91440" bIns="45720" rtlCol="0">
            <a:normAutofit/>
          </a:bodyPr>
          <a:lstStyle/>
          <a:p>
            <a:r>
              <a:rPr lang="en-US" i="1" dirty="0"/>
              <a:t>What uses of Tribal IV-D program funds are not allowable? </a:t>
            </a:r>
            <a:br>
              <a:rPr lang="en-US" i="1" dirty="0"/>
            </a:br>
            <a:r>
              <a:rPr lang="en-US" dirty="0"/>
              <a:t>§ 309.155(g)</a:t>
            </a:r>
          </a:p>
          <a:p>
            <a:pPr lvl="1"/>
            <a:r>
              <a:rPr lang="en-US" dirty="0"/>
              <a:t>Updates reference to the Uniform Administrative Requirements, </a:t>
            </a:r>
            <a:r>
              <a:rPr lang="en-US" dirty="0" smtClean="0"/>
              <a:t/>
            </a:r>
            <a:br>
              <a:rPr lang="en-US" dirty="0" smtClean="0"/>
            </a:br>
            <a:r>
              <a:rPr lang="en-US" dirty="0" smtClean="0"/>
              <a:t>by removing </a:t>
            </a:r>
            <a:r>
              <a:rPr lang="en-US" dirty="0"/>
              <a:t>the words “OMB Circular A-87” and </a:t>
            </a:r>
            <a:r>
              <a:rPr lang="en-US" dirty="0" smtClean="0"/>
              <a:t>adding</a:t>
            </a:r>
            <a:br>
              <a:rPr lang="en-US" dirty="0" smtClean="0"/>
            </a:br>
            <a:r>
              <a:rPr lang="en-US" dirty="0" smtClean="0"/>
              <a:t>“</a:t>
            </a:r>
            <a:r>
              <a:rPr lang="en-US" dirty="0"/>
              <a:t>45 CFR part 75, subpart E”.</a:t>
            </a:r>
          </a:p>
          <a:p>
            <a:r>
              <a:rPr lang="en-US" i="1" dirty="0" smtClean="0"/>
              <a:t>What </a:t>
            </a:r>
            <a:r>
              <a:rPr lang="en-US" i="1" dirty="0"/>
              <a:t>statistical and narrative reporting requirements apply to Tribal IV-D programs? </a:t>
            </a:r>
            <a:r>
              <a:rPr lang="en-US" dirty="0"/>
              <a:t>§ 309.170(a)</a:t>
            </a:r>
          </a:p>
          <a:p>
            <a:pPr lvl="1"/>
            <a:r>
              <a:rPr lang="en-US" dirty="0"/>
              <a:t>Updates form designation by replacing “OCSE-34A” with </a:t>
            </a:r>
            <a:r>
              <a:rPr lang="en-US" dirty="0" smtClean="0"/>
              <a:t/>
            </a:r>
            <a:br>
              <a:rPr lang="en-US" dirty="0" smtClean="0"/>
            </a:br>
            <a:r>
              <a:rPr lang="en-US" dirty="0" smtClean="0"/>
              <a:t>“OCSE-34”</a:t>
            </a:r>
          </a:p>
          <a:p>
            <a:pPr lvl="1"/>
            <a:r>
              <a:rPr lang="en-US" dirty="0" smtClean="0"/>
              <a:t>Updates reporting period by </a:t>
            </a:r>
            <a:r>
              <a:rPr lang="en-US" dirty="0"/>
              <a:t>changing “30 days” to “45 </a:t>
            </a:r>
            <a:r>
              <a:rPr lang="en-US" dirty="0" smtClean="0"/>
              <a:t>days”</a:t>
            </a:r>
          </a:p>
          <a:p>
            <a:pPr lvl="1"/>
            <a:endParaRPr lang="en-US" dirty="0"/>
          </a:p>
          <a:p>
            <a:endParaRPr lang="en-US" i="1" dirty="0"/>
          </a:p>
          <a:p>
            <a:endParaRPr lang="en-US" i="1" dirty="0"/>
          </a:p>
        </p:txBody>
      </p:sp>
      <p:sp>
        <p:nvSpPr>
          <p:cNvPr id="3" name="Title 2"/>
          <p:cNvSpPr>
            <a:spLocks noGrp="1"/>
          </p:cNvSpPr>
          <p:nvPr>
            <p:ph type="title"/>
          </p:nvPr>
        </p:nvSpPr>
        <p:spPr>
          <a:xfrm>
            <a:off x="685800" y="848380"/>
            <a:ext cx="7772400" cy="523220"/>
          </a:xfrm>
        </p:spPr>
        <p:txBody>
          <a:bodyPr/>
          <a:lstStyle/>
          <a:p>
            <a:pPr algn="ctr"/>
            <a:r>
              <a:rPr lang="en-US" dirty="0" smtClean="0"/>
              <a:t>Technical Corrections (continued)</a:t>
            </a:r>
            <a:endParaRPr lang="en-US" dirty="0"/>
          </a:p>
        </p:txBody>
      </p:sp>
      <p:sp>
        <p:nvSpPr>
          <p:cNvPr id="5" name="Slide Number Placeholder 4"/>
          <p:cNvSpPr>
            <a:spLocks noGrp="1"/>
          </p:cNvSpPr>
          <p:nvPr>
            <p:ph type="sldNum" sz="quarter" idx="4"/>
          </p:nvPr>
        </p:nvSpPr>
        <p:spPr/>
        <p:txBody>
          <a:bodyPr/>
          <a:lstStyle/>
          <a:p>
            <a:fld id="{42782948-4DBE-204D-AB9E-B65E067054AE}" type="slidenum">
              <a:rPr lang="en-US" smtClean="0"/>
              <a:pPr/>
              <a:t>29</a:t>
            </a:fld>
            <a:endParaRPr lang="en-US" dirty="0"/>
          </a:p>
        </p:txBody>
      </p:sp>
    </p:spTree>
    <p:extLst>
      <p:ext uri="{BB962C8B-B14F-4D97-AF65-F5344CB8AC3E}">
        <p14:creationId xmlns:p14="http://schemas.microsoft.com/office/powerpoint/2010/main" val="3074796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533400" y="1752600"/>
            <a:ext cx="3809696" cy="4572000"/>
          </a:xfrm>
        </p:spPr>
        <p:txBody>
          <a:bodyPr/>
          <a:lstStyle/>
          <a:p>
            <a:r>
              <a:rPr lang="en-US" dirty="0"/>
              <a:t>E.O. 13771 – Reducing Regulation and Controlling Regulatory </a:t>
            </a:r>
            <a:r>
              <a:rPr lang="en-US" dirty="0" smtClean="0"/>
              <a:t>Costs</a:t>
            </a:r>
          </a:p>
          <a:p>
            <a:endParaRPr lang="en-US" dirty="0"/>
          </a:p>
          <a:p>
            <a:r>
              <a:rPr lang="en-US" dirty="0"/>
              <a:t>E.O. 13777 – Enforcing the Regulatory Reform </a:t>
            </a:r>
            <a:r>
              <a:rPr lang="en-US" dirty="0" smtClean="0"/>
              <a:t>Agenda</a:t>
            </a:r>
            <a:endParaRPr lang="en-US" dirty="0"/>
          </a:p>
          <a:p>
            <a:endParaRPr lang="en-US" dirty="0" smtClean="0"/>
          </a:p>
          <a:p>
            <a:endParaRPr lang="en-US" dirty="0"/>
          </a:p>
        </p:txBody>
      </p:sp>
      <p:pic>
        <p:nvPicPr>
          <p:cNvPr id="5" name="Content Placeholder 4"/>
          <p:cNvPicPr>
            <a:picLocks noGrp="1" noChangeAspect="1"/>
          </p:cNvPicPr>
          <p:nvPr>
            <p:ph sz="half" idx="11"/>
          </p:nvPr>
        </p:nvPicPr>
        <p:blipFill>
          <a:blip r:embed="rId3" cstate="email">
            <a:extLst>
              <a:ext uri="{28A0092B-C50C-407E-A947-70E740481C1C}">
                <a14:useLocalDpi xmlns:a14="http://schemas.microsoft.com/office/drawing/2010/main" val="0"/>
              </a:ext>
            </a:extLst>
          </a:blip>
          <a:stretch>
            <a:fillRect/>
          </a:stretch>
        </p:blipFill>
        <p:spPr>
          <a:xfrm>
            <a:off x="4572000" y="672528"/>
            <a:ext cx="4267200" cy="5522468"/>
          </a:xfrm>
          <a:effectLst>
            <a:outerShdw blurRad="50800" dist="38100" dir="2700000" algn="tl" rotWithShape="0">
              <a:prstClr val="black">
                <a:alpha val="40000"/>
              </a:prstClr>
            </a:outerShdw>
          </a:effectLst>
        </p:spPr>
      </p:pic>
      <p:sp>
        <p:nvSpPr>
          <p:cNvPr id="4" name="Title 3"/>
          <p:cNvSpPr>
            <a:spLocks noGrp="1"/>
          </p:cNvSpPr>
          <p:nvPr>
            <p:ph type="title"/>
          </p:nvPr>
        </p:nvSpPr>
        <p:spPr/>
        <p:txBody>
          <a:bodyPr/>
          <a:lstStyle/>
          <a:p>
            <a:r>
              <a:rPr lang="en-US" dirty="0"/>
              <a:t>Executive </a:t>
            </a:r>
            <a:r>
              <a:rPr lang="en-US" dirty="0" smtClean="0"/>
              <a:t>Orders</a:t>
            </a:r>
            <a:endParaRPr lang="en-US" dirty="0"/>
          </a:p>
        </p:txBody>
      </p:sp>
    </p:spTree>
    <p:extLst>
      <p:ext uri="{BB962C8B-B14F-4D97-AF65-F5344CB8AC3E}">
        <p14:creationId xmlns:p14="http://schemas.microsoft.com/office/powerpoint/2010/main" val="15929232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5300" y="1589782"/>
            <a:ext cx="8153400" cy="523220"/>
          </a:xfrm>
        </p:spPr>
        <p:txBody>
          <a:bodyPr/>
          <a:lstStyle/>
          <a:p>
            <a:r>
              <a:rPr lang="en-US" dirty="0" smtClean="0"/>
              <a:t>Questions?</a:t>
            </a:r>
            <a:endParaRPr lang="en-US" dirty="0"/>
          </a:p>
        </p:txBody>
      </p:sp>
    </p:spTree>
    <p:extLst>
      <p:ext uri="{BB962C8B-B14F-4D97-AF65-F5344CB8AC3E}">
        <p14:creationId xmlns:p14="http://schemas.microsoft.com/office/powerpoint/2010/main" val="1678097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712843"/>
            <a:ext cx="7543800" cy="4459357"/>
          </a:xfrm>
        </p:spPr>
        <p:txBody>
          <a:bodyPr/>
          <a:lstStyle/>
          <a:p>
            <a:r>
              <a:rPr lang="en-US" dirty="0" smtClean="0"/>
              <a:t>Signed on February 9, 2018</a:t>
            </a:r>
          </a:p>
          <a:p>
            <a:endParaRPr lang="en-US" dirty="0" smtClean="0"/>
          </a:p>
          <a:p>
            <a:r>
              <a:rPr lang="en-US" dirty="0" smtClean="0"/>
              <a:t>Amended </a:t>
            </a:r>
            <a:r>
              <a:rPr lang="en-US" dirty="0"/>
              <a:t>s</a:t>
            </a:r>
            <a:r>
              <a:rPr lang="en-US" dirty="0" smtClean="0"/>
              <a:t>ection 454(6)(B)(ii) of the Social Security Act</a:t>
            </a:r>
          </a:p>
          <a:p>
            <a:pPr marL="0" indent="0">
              <a:buNone/>
            </a:pPr>
            <a:endParaRPr lang="en-US" dirty="0" smtClean="0"/>
          </a:p>
          <a:p>
            <a:r>
              <a:rPr lang="en-US" dirty="0" smtClean="0"/>
              <a:t>Increased the </a:t>
            </a:r>
            <a:r>
              <a:rPr lang="en-US" dirty="0"/>
              <a:t>$25 annual </a:t>
            </a:r>
            <a:r>
              <a:rPr lang="en-US" dirty="0" smtClean="0"/>
              <a:t>fee </a:t>
            </a:r>
            <a:r>
              <a:rPr lang="en-US" dirty="0"/>
              <a:t>to $</a:t>
            </a:r>
            <a:r>
              <a:rPr lang="en-US" dirty="0" smtClean="0"/>
              <a:t>35</a:t>
            </a:r>
          </a:p>
          <a:p>
            <a:pPr marL="0" indent="0">
              <a:buNone/>
            </a:pPr>
            <a:endParaRPr lang="en-US" dirty="0" smtClean="0"/>
          </a:p>
          <a:p>
            <a:r>
              <a:rPr lang="en-US" dirty="0" smtClean="0"/>
              <a:t>Changed the annual collections amount before collecting the fee from $500 to $550</a:t>
            </a:r>
            <a:endParaRPr lang="en-US" dirty="0"/>
          </a:p>
        </p:txBody>
      </p:sp>
      <p:sp>
        <p:nvSpPr>
          <p:cNvPr id="3" name="Slide Number Placeholder 2"/>
          <p:cNvSpPr>
            <a:spLocks noGrp="1"/>
          </p:cNvSpPr>
          <p:nvPr>
            <p:ph type="sldNum" sz="quarter" idx="4"/>
          </p:nvPr>
        </p:nvSpPr>
        <p:spPr/>
        <p:txBody>
          <a:bodyPr/>
          <a:lstStyle/>
          <a:p>
            <a:fld id="{42782948-4DBE-204D-AB9E-B65E067054AE}" type="slidenum">
              <a:rPr lang="en-US" smtClean="0"/>
              <a:pPr/>
              <a:t>4</a:t>
            </a:fld>
            <a:endParaRPr lang="en-US" dirty="0"/>
          </a:p>
        </p:txBody>
      </p:sp>
      <p:sp>
        <p:nvSpPr>
          <p:cNvPr id="4" name="Title 3"/>
          <p:cNvSpPr>
            <a:spLocks noGrp="1"/>
          </p:cNvSpPr>
          <p:nvPr>
            <p:ph type="title"/>
          </p:nvPr>
        </p:nvSpPr>
        <p:spPr>
          <a:xfrm>
            <a:off x="569842" y="417493"/>
            <a:ext cx="7964557" cy="954107"/>
          </a:xfrm>
        </p:spPr>
        <p:txBody>
          <a:bodyPr/>
          <a:lstStyle/>
          <a:p>
            <a:pPr algn="ctr"/>
            <a:r>
              <a:rPr lang="en-US" dirty="0" smtClean="0"/>
              <a:t>Bipartisan Budget Act of 2018</a:t>
            </a:r>
            <a:br>
              <a:rPr lang="en-US" dirty="0" smtClean="0"/>
            </a:br>
            <a:r>
              <a:rPr lang="en-US" dirty="0" smtClean="0"/>
              <a:t>Public Law 115-123</a:t>
            </a:r>
            <a:endParaRPr lang="en-US" dirty="0"/>
          </a:p>
        </p:txBody>
      </p:sp>
    </p:spTree>
    <p:extLst>
      <p:ext uri="{BB962C8B-B14F-4D97-AF65-F5344CB8AC3E}">
        <p14:creationId xmlns:p14="http://schemas.microsoft.com/office/powerpoint/2010/main" val="1364594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676400"/>
            <a:ext cx="7543800" cy="4383157"/>
          </a:xfrm>
        </p:spPr>
        <p:txBody>
          <a:bodyPr/>
          <a:lstStyle/>
          <a:p>
            <a:r>
              <a:rPr lang="en-US" dirty="0" smtClean="0"/>
              <a:t>Update regulation(s) based on statutory requirements</a:t>
            </a:r>
            <a:endParaRPr lang="en-US" dirty="0"/>
          </a:p>
          <a:p>
            <a:endParaRPr lang="en-US" dirty="0"/>
          </a:p>
          <a:p>
            <a:r>
              <a:rPr lang="en-US" dirty="0" smtClean="0"/>
              <a:t>Amend requirements promulgated by Flexibility</a:t>
            </a:r>
            <a:r>
              <a:rPr lang="en-US" dirty="0"/>
              <a:t>, Efficiency, and </a:t>
            </a:r>
            <a:r>
              <a:rPr lang="en-US" dirty="0" smtClean="0"/>
              <a:t>Modernization (FEM) in </a:t>
            </a:r>
            <a:r>
              <a:rPr lang="en-US" dirty="0"/>
              <a:t>Child Support Final </a:t>
            </a:r>
            <a:r>
              <a:rPr lang="en-US" dirty="0" smtClean="0"/>
              <a:t>Rule</a:t>
            </a:r>
            <a:endParaRPr lang="en-US" dirty="0"/>
          </a:p>
          <a:p>
            <a:endParaRPr lang="en-US" dirty="0" smtClean="0"/>
          </a:p>
          <a:p>
            <a:r>
              <a:rPr lang="en-US" dirty="0"/>
              <a:t>Eliminate outdated </a:t>
            </a:r>
            <a:r>
              <a:rPr lang="en-US" dirty="0" smtClean="0"/>
              <a:t>and </a:t>
            </a:r>
            <a:r>
              <a:rPr lang="en-US" dirty="0"/>
              <a:t>unnecessary </a:t>
            </a:r>
            <a:r>
              <a:rPr lang="en-US" dirty="0" smtClean="0"/>
              <a:t>regulation</a:t>
            </a:r>
            <a:endParaRPr lang="en-US" dirty="0"/>
          </a:p>
          <a:p>
            <a:endParaRPr lang="en-US" dirty="0"/>
          </a:p>
          <a:p>
            <a:r>
              <a:rPr lang="en-US" dirty="0"/>
              <a:t>Make technical </a:t>
            </a:r>
            <a:r>
              <a:rPr lang="en-US" dirty="0" smtClean="0"/>
              <a:t>corrections</a:t>
            </a:r>
            <a:endParaRPr lang="en-US" dirty="0"/>
          </a:p>
          <a:p>
            <a:pPr marL="0" indent="0">
              <a:buNone/>
            </a:pPr>
            <a:endParaRPr lang="en-US" dirty="0"/>
          </a:p>
        </p:txBody>
      </p:sp>
      <p:sp>
        <p:nvSpPr>
          <p:cNvPr id="3" name="Slide Number Placeholder 2"/>
          <p:cNvSpPr>
            <a:spLocks noGrp="1"/>
          </p:cNvSpPr>
          <p:nvPr>
            <p:ph type="sldNum" sz="quarter" idx="4"/>
          </p:nvPr>
        </p:nvSpPr>
        <p:spPr/>
        <p:txBody>
          <a:bodyPr/>
          <a:lstStyle/>
          <a:p>
            <a:fld id="{42782948-4DBE-204D-AB9E-B65E067054AE}" type="slidenum">
              <a:rPr lang="en-US" smtClean="0"/>
              <a:pPr/>
              <a:t>5</a:t>
            </a:fld>
            <a:endParaRPr lang="en-US" dirty="0"/>
          </a:p>
        </p:txBody>
      </p:sp>
      <p:sp>
        <p:nvSpPr>
          <p:cNvPr id="4" name="Title 3"/>
          <p:cNvSpPr>
            <a:spLocks noGrp="1"/>
          </p:cNvSpPr>
          <p:nvPr>
            <p:ph type="title"/>
          </p:nvPr>
        </p:nvSpPr>
        <p:spPr>
          <a:xfrm>
            <a:off x="569842" y="762000"/>
            <a:ext cx="8040757" cy="523220"/>
          </a:xfrm>
        </p:spPr>
        <p:txBody>
          <a:bodyPr/>
          <a:lstStyle/>
          <a:p>
            <a:pPr algn="ctr"/>
            <a:r>
              <a:rPr lang="en-US" dirty="0" smtClean="0"/>
              <a:t>Final Rule - Objectives</a:t>
            </a:r>
            <a:endParaRPr lang="en-US" dirty="0"/>
          </a:p>
        </p:txBody>
      </p:sp>
    </p:spTree>
    <p:extLst>
      <p:ext uri="{BB962C8B-B14F-4D97-AF65-F5344CB8AC3E}">
        <p14:creationId xmlns:p14="http://schemas.microsoft.com/office/powerpoint/2010/main" val="3985077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5300" y="1589782"/>
            <a:ext cx="8153400" cy="954107"/>
          </a:xfrm>
        </p:spPr>
        <p:txBody>
          <a:bodyPr/>
          <a:lstStyle/>
          <a:p>
            <a:r>
              <a:rPr lang="en-US" dirty="0" smtClean="0"/>
              <a:t>Regulatory Provisions</a:t>
            </a:r>
            <a:r>
              <a:rPr lang="en-US" dirty="0"/>
              <a:t/>
            </a:r>
            <a:br>
              <a:rPr lang="en-US" dirty="0"/>
            </a:br>
            <a:r>
              <a:rPr lang="en-US" dirty="0" smtClean="0"/>
              <a:t>Impacted by the Final Rule </a:t>
            </a:r>
            <a:endParaRPr lang="en-US" dirty="0"/>
          </a:p>
        </p:txBody>
      </p:sp>
    </p:spTree>
    <p:extLst>
      <p:ext uri="{BB962C8B-B14F-4D97-AF65-F5344CB8AC3E}">
        <p14:creationId xmlns:p14="http://schemas.microsoft.com/office/powerpoint/2010/main" val="1522485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81200"/>
            <a:ext cx="7543800" cy="4191000"/>
          </a:xfrm>
        </p:spPr>
        <p:txBody>
          <a:bodyPr/>
          <a:lstStyle/>
          <a:p>
            <a:r>
              <a:rPr lang="en-US" dirty="0" smtClean="0"/>
              <a:t>The compliance date by which states much follow the rule will be August 10, 2020, except for those provisions that allow an alternate compliance date. </a:t>
            </a:r>
          </a:p>
          <a:p>
            <a:endParaRPr lang="en-US" dirty="0"/>
          </a:p>
          <a:p>
            <a:pPr marL="0" indent="0">
              <a:buNone/>
            </a:pPr>
            <a:endParaRPr lang="en-US" dirty="0" smtClean="0"/>
          </a:p>
        </p:txBody>
      </p:sp>
      <p:sp>
        <p:nvSpPr>
          <p:cNvPr id="3" name="Slide Number Placeholder 2"/>
          <p:cNvSpPr>
            <a:spLocks noGrp="1"/>
          </p:cNvSpPr>
          <p:nvPr>
            <p:ph type="sldNum" sz="quarter" idx="4"/>
          </p:nvPr>
        </p:nvSpPr>
        <p:spPr/>
        <p:txBody>
          <a:bodyPr/>
          <a:lstStyle/>
          <a:p>
            <a:fld id="{42782948-4DBE-204D-AB9E-B65E067054AE}" type="slidenum">
              <a:rPr lang="en-US" smtClean="0"/>
              <a:pPr/>
              <a:t>7</a:t>
            </a:fld>
            <a:endParaRPr lang="en-US" dirty="0"/>
          </a:p>
        </p:txBody>
      </p:sp>
      <p:sp>
        <p:nvSpPr>
          <p:cNvPr id="4" name="Title 3"/>
          <p:cNvSpPr>
            <a:spLocks noGrp="1"/>
          </p:cNvSpPr>
          <p:nvPr>
            <p:ph type="title"/>
          </p:nvPr>
        </p:nvSpPr>
        <p:spPr>
          <a:xfrm>
            <a:off x="649224" y="910308"/>
            <a:ext cx="7772400" cy="523220"/>
          </a:xfrm>
        </p:spPr>
        <p:txBody>
          <a:bodyPr/>
          <a:lstStyle/>
          <a:p>
            <a:pPr algn="ctr"/>
            <a:r>
              <a:rPr lang="en-US" dirty="0" smtClean="0"/>
              <a:t>Compliance Date</a:t>
            </a:r>
            <a:endParaRPr lang="en-US" dirty="0"/>
          </a:p>
        </p:txBody>
      </p:sp>
    </p:spTree>
    <p:extLst>
      <p:ext uri="{BB962C8B-B14F-4D97-AF65-F5344CB8AC3E}">
        <p14:creationId xmlns:p14="http://schemas.microsoft.com/office/powerpoint/2010/main" val="1044102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543800" cy="4343400"/>
          </a:xfrm>
        </p:spPr>
        <p:txBody>
          <a:bodyPr/>
          <a:lstStyle/>
          <a:p>
            <a:r>
              <a:rPr lang="en-US" dirty="0"/>
              <a:t>The </a:t>
            </a:r>
            <a:r>
              <a:rPr lang="en-US" dirty="0" smtClean="0"/>
              <a:t>annual fee </a:t>
            </a:r>
            <a:r>
              <a:rPr lang="en-US" dirty="0"/>
              <a:t>increased to $35. </a:t>
            </a:r>
            <a:endParaRPr lang="en-US" dirty="0" smtClean="0"/>
          </a:p>
          <a:p>
            <a:endParaRPr lang="en-US" dirty="0"/>
          </a:p>
          <a:p>
            <a:r>
              <a:rPr lang="en-US" dirty="0"/>
              <a:t>The amount the </a:t>
            </a:r>
            <a:r>
              <a:rPr lang="en-US" dirty="0" smtClean="0"/>
              <a:t>state </a:t>
            </a:r>
            <a:r>
              <a:rPr lang="en-US" dirty="0"/>
              <a:t>must collect and disburse to the family each year before </a:t>
            </a:r>
            <a:r>
              <a:rPr lang="en-US" dirty="0" smtClean="0"/>
              <a:t>imposing the annual </a:t>
            </a:r>
            <a:r>
              <a:rPr lang="en-US" dirty="0"/>
              <a:t>fee was changed to $550. </a:t>
            </a:r>
          </a:p>
          <a:p>
            <a:endParaRPr lang="en-US" dirty="0" smtClean="0"/>
          </a:p>
        </p:txBody>
      </p:sp>
      <p:sp>
        <p:nvSpPr>
          <p:cNvPr id="3" name="Slide Number Placeholder 2"/>
          <p:cNvSpPr>
            <a:spLocks noGrp="1"/>
          </p:cNvSpPr>
          <p:nvPr>
            <p:ph type="sldNum" sz="quarter" idx="4"/>
          </p:nvPr>
        </p:nvSpPr>
        <p:spPr/>
        <p:txBody>
          <a:bodyPr/>
          <a:lstStyle/>
          <a:p>
            <a:fld id="{42782948-4DBE-204D-AB9E-B65E067054AE}" type="slidenum">
              <a:rPr lang="en-US" smtClean="0"/>
              <a:pPr/>
              <a:t>8</a:t>
            </a:fld>
            <a:endParaRPr lang="en-US" dirty="0"/>
          </a:p>
        </p:txBody>
      </p:sp>
      <p:sp>
        <p:nvSpPr>
          <p:cNvPr id="4" name="Title 3"/>
          <p:cNvSpPr>
            <a:spLocks noGrp="1"/>
          </p:cNvSpPr>
          <p:nvPr>
            <p:ph type="title"/>
          </p:nvPr>
        </p:nvSpPr>
        <p:spPr>
          <a:xfrm>
            <a:off x="649224" y="910308"/>
            <a:ext cx="7772400" cy="523220"/>
          </a:xfrm>
        </p:spPr>
        <p:txBody>
          <a:bodyPr/>
          <a:lstStyle/>
          <a:p>
            <a:pPr algn="ctr"/>
            <a:r>
              <a:rPr lang="en-US" dirty="0" smtClean="0"/>
              <a:t>Annual Fee</a:t>
            </a:r>
            <a:endParaRPr lang="en-US" dirty="0"/>
          </a:p>
        </p:txBody>
      </p:sp>
    </p:spTree>
    <p:extLst>
      <p:ext uri="{BB962C8B-B14F-4D97-AF65-F5344CB8AC3E}">
        <p14:creationId xmlns:p14="http://schemas.microsoft.com/office/powerpoint/2010/main" val="16836696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543800" cy="4343400"/>
          </a:xfrm>
        </p:spPr>
        <p:txBody>
          <a:bodyPr>
            <a:noAutofit/>
          </a:bodyPr>
          <a:lstStyle/>
          <a:p>
            <a:r>
              <a:rPr lang="en-US" dirty="0"/>
              <a:t>The final rule amends all sections of the CFR that reference the fees:</a:t>
            </a:r>
          </a:p>
          <a:p>
            <a:pPr lvl="1"/>
            <a:r>
              <a:rPr lang="en-US" dirty="0"/>
              <a:t>§ 302.33(e) - Services to individuals not receiving title IV-A assistance changes $25 to $35 and $500 to $</a:t>
            </a:r>
            <a:r>
              <a:rPr lang="en-US" dirty="0" smtClean="0"/>
              <a:t>550</a:t>
            </a:r>
            <a:endParaRPr lang="en-US" dirty="0"/>
          </a:p>
          <a:p>
            <a:pPr lvl="1"/>
            <a:r>
              <a:rPr lang="en-US" dirty="0"/>
              <a:t> § 302.51(a)(5) - Distribution of support collections changes $25 to $</a:t>
            </a:r>
            <a:r>
              <a:rPr lang="en-US" dirty="0" smtClean="0"/>
              <a:t>35</a:t>
            </a:r>
            <a:endParaRPr lang="en-US" dirty="0"/>
          </a:p>
          <a:p>
            <a:pPr lvl="1"/>
            <a:r>
              <a:rPr lang="en-US" dirty="0"/>
              <a:t> § 303.7(f) - Provision of services in intergovernmental IV-D cases changes $25 to $</a:t>
            </a:r>
            <a:r>
              <a:rPr lang="en-US" dirty="0" smtClean="0"/>
              <a:t>35</a:t>
            </a:r>
            <a:endParaRPr lang="en-US" dirty="0"/>
          </a:p>
          <a:p>
            <a:endParaRPr lang="en-US" dirty="0" smtClean="0"/>
          </a:p>
        </p:txBody>
      </p:sp>
      <p:sp>
        <p:nvSpPr>
          <p:cNvPr id="3" name="Slide Number Placeholder 2"/>
          <p:cNvSpPr>
            <a:spLocks noGrp="1"/>
          </p:cNvSpPr>
          <p:nvPr>
            <p:ph type="sldNum" sz="quarter" idx="4"/>
          </p:nvPr>
        </p:nvSpPr>
        <p:spPr/>
        <p:txBody>
          <a:bodyPr/>
          <a:lstStyle/>
          <a:p>
            <a:fld id="{42782948-4DBE-204D-AB9E-B65E067054AE}" type="slidenum">
              <a:rPr lang="en-US" smtClean="0"/>
              <a:pPr/>
              <a:t>9</a:t>
            </a:fld>
            <a:endParaRPr lang="en-US" dirty="0"/>
          </a:p>
        </p:txBody>
      </p:sp>
      <p:sp>
        <p:nvSpPr>
          <p:cNvPr id="4" name="Title 3"/>
          <p:cNvSpPr>
            <a:spLocks noGrp="1"/>
          </p:cNvSpPr>
          <p:nvPr>
            <p:ph type="title"/>
          </p:nvPr>
        </p:nvSpPr>
        <p:spPr>
          <a:xfrm>
            <a:off x="685800" y="848380"/>
            <a:ext cx="7848600" cy="523220"/>
          </a:xfrm>
        </p:spPr>
        <p:txBody>
          <a:bodyPr/>
          <a:lstStyle/>
          <a:p>
            <a:pPr algn="ctr"/>
            <a:r>
              <a:rPr lang="en-US" dirty="0" smtClean="0"/>
              <a:t>Annual Fee (continued)</a:t>
            </a:r>
            <a:endParaRPr lang="en-US" dirty="0"/>
          </a:p>
        </p:txBody>
      </p:sp>
    </p:spTree>
    <p:extLst>
      <p:ext uri="{BB962C8B-B14F-4D97-AF65-F5344CB8AC3E}">
        <p14:creationId xmlns:p14="http://schemas.microsoft.com/office/powerpoint/2010/main" val="3410690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4.3-Template_4.29.2016">
  <a:themeElements>
    <a:clrScheme name="Blue Hyperlinks">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336A90"/>
      </a:hlink>
      <a:folHlink>
        <a:srgbClr val="336A9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600" dirty="0" smtClean="0">
            <a:solidFill>
              <a:schemeClr val="bg1"/>
            </a:solidFill>
            <a:latin typeface="Arial" panose="020B0604020202020204" pitchFamily="34" charset="0"/>
            <a:cs typeface="Arial" panose="020B0604020202020204"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2CF56BAEF3D214E84108FEC48E3ECB7" ma:contentTypeVersion="4" ma:contentTypeDescription="Create a new document." ma:contentTypeScope="" ma:versionID="fa7d08df311a1a791bef775fb825cc35">
  <xsd:schema xmlns:xsd="http://www.w3.org/2001/XMLSchema" xmlns:xs="http://www.w3.org/2001/XMLSchema" xmlns:p="http://schemas.microsoft.com/office/2006/metadata/properties" xmlns:ns1="http://schemas.microsoft.com/sharepoint/v3" xmlns:ns3="5e8c138d-abc7-4a3f-88cb-7b3210b0d1cf" targetNamespace="http://schemas.microsoft.com/office/2006/metadata/properties" ma:root="true" ma:fieldsID="1d88486e0c4cad5c14a828d6d08a4b32" ns1:_="" ns3:_="">
    <xsd:import namespace="http://schemas.microsoft.com/sharepoint/v3"/>
    <xsd:import namespace="5e8c138d-abc7-4a3f-88cb-7b3210b0d1cf"/>
    <xsd:element name="properties">
      <xsd:complexType>
        <xsd:sequence>
          <xsd:element name="documentManagement">
            <xsd:complexType>
              <xsd:all>
                <xsd:element ref="ns1:_ip_UnifiedCompliancePolicyProperties" minOccurs="0"/>
                <xsd:element ref="ns1:_ip_UnifiedCompliancePolicyUIAction"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Unified Compliance Policy Properties" ma:hidden="true" ma:internalName="_ip_UnifiedCompliancePolicyProperties">
      <xsd:simpleType>
        <xsd:restriction base="dms:Note"/>
      </xsd:simpleType>
    </xsd:element>
    <xsd:element name="_ip_UnifiedCompliancePolicyUIAction" ma:index="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e8c138d-abc7-4a3f-88cb-7b3210b0d1cf"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CA9566-EE70-42A3-AFE7-D5A0A9887BD6}">
  <ds:schemaRefs>
    <ds:schemaRef ds:uri="http://schemas.microsoft.com/office/2006/metadata/properties"/>
    <ds:schemaRef ds:uri="5e8c138d-abc7-4a3f-88cb-7b3210b0d1cf"/>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www.w3.org/XML/1998/namespace"/>
  </ds:schemaRefs>
</ds:datastoreItem>
</file>

<file path=customXml/itemProps2.xml><?xml version="1.0" encoding="utf-8"?>
<ds:datastoreItem xmlns:ds="http://schemas.openxmlformats.org/officeDocument/2006/customXml" ds:itemID="{D7DE5EE3-E2C5-4B66-9374-0D64022C83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e8c138d-abc7-4a3f-88cb-7b3210b0d1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4339F21-93E3-4134-9953-BF6C6CA74CC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3773</Words>
  <Application>Microsoft Office PowerPoint</Application>
  <PresentationFormat>On-screen Show (4:3)</PresentationFormat>
  <Paragraphs>312</Paragraphs>
  <Slides>30</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Gill Sans MT</vt:lpstr>
      <vt:lpstr>4.3-Template_4.29.2016</vt:lpstr>
      <vt:lpstr>Technical Corrections Final Rule</vt:lpstr>
      <vt:lpstr>Final Rule  Background</vt:lpstr>
      <vt:lpstr>Executive Orders</vt:lpstr>
      <vt:lpstr>Bipartisan Budget Act of 2018 Public Law 115-123</vt:lpstr>
      <vt:lpstr>Final Rule - Objectives</vt:lpstr>
      <vt:lpstr>Regulatory Provisions Impacted by the Final Rule </vt:lpstr>
      <vt:lpstr>Compliance Date</vt:lpstr>
      <vt:lpstr>Annual Fee</vt:lpstr>
      <vt:lpstr>Annual Fee (continued)</vt:lpstr>
      <vt:lpstr>Annual Fee (continued)</vt:lpstr>
      <vt:lpstr>Annual Fee (continued)</vt:lpstr>
      <vt:lpstr>Review and Adjustment of Child Support Orders § 303.8(b)(7)(ii)</vt:lpstr>
      <vt:lpstr>Case Closure Criteria - § 303.11(b)(9)(ii)  </vt:lpstr>
      <vt:lpstr>Requests for Full Collection Services by the Secretary of the Treasury - § 303.71 </vt:lpstr>
      <vt:lpstr>Requests for Full Collection Services by the Secretary of the Treasury (continued) </vt:lpstr>
      <vt:lpstr>Applications to Use the Courts of the United States to Enforce Court Orders - § 303.73</vt:lpstr>
      <vt:lpstr>Applications to Use the Courts of the United States to Enforce Court Orders (continued)</vt:lpstr>
      <vt:lpstr>Quarterly Wage and Unemployment Compensation Claims Reporting to the NDNH - § 303.108</vt:lpstr>
      <vt:lpstr>Quarterly Wage and Unemployment Compensation Claims Reporting to the NDNH (continued)</vt:lpstr>
      <vt:lpstr>Functional Requirements for Computerized Support Enforcement Systems in Operation by October 1, 2000 - § 307.11</vt:lpstr>
      <vt:lpstr>Functional Requirements for Computerized Support Enforcement Systems in Operation by October 1, 2000 (continued)</vt:lpstr>
      <vt:lpstr>Functional Requirements for Computerized Support Enforcement Systems in Operation by October 1, 2000 (continued)</vt:lpstr>
      <vt:lpstr>Functional Requirements for Computerized Support Enforcement Systems in Operation by October 1, 2000 (continued)</vt:lpstr>
      <vt:lpstr>Technical Updates to the Regulation  </vt:lpstr>
      <vt:lpstr>Federal Financial Participation (FFP) §§ 307.30. and 307.31 </vt:lpstr>
      <vt:lpstr>Federal Financial Participation (FFP) (continued) </vt:lpstr>
      <vt:lpstr>Technical Corrections</vt:lpstr>
      <vt:lpstr>Technical Corrections (continued)</vt:lpstr>
      <vt:lpstr>Technical Corrections (continued)</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2017-02-01T13:55:39Z</dcterms:created>
  <dcterms:modified xsi:type="dcterms:W3CDTF">2020-10-22T14:21:49Z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0x01010042CF56BAEF3D214E84108FEC48E3ECB7</vt:lpwstr>
  </property>
</Properties>
</file>